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3"/>
  </p:notesMasterIdLst>
  <p:sldIdLst>
    <p:sldId id="488" r:id="rId2"/>
    <p:sldId id="489" r:id="rId3"/>
    <p:sldId id="486" r:id="rId4"/>
    <p:sldId id="487" r:id="rId5"/>
    <p:sldId id="270" r:id="rId6"/>
    <p:sldId id="370" r:id="rId7"/>
    <p:sldId id="376" r:id="rId8"/>
    <p:sldId id="372" r:id="rId9"/>
    <p:sldId id="377" r:id="rId10"/>
    <p:sldId id="378" r:id="rId11"/>
    <p:sldId id="379" r:id="rId12"/>
    <p:sldId id="380" r:id="rId13"/>
    <p:sldId id="381" r:id="rId14"/>
    <p:sldId id="383" r:id="rId15"/>
    <p:sldId id="382" r:id="rId16"/>
    <p:sldId id="384" r:id="rId17"/>
    <p:sldId id="385" r:id="rId18"/>
    <p:sldId id="386" r:id="rId19"/>
    <p:sldId id="387" r:id="rId20"/>
    <p:sldId id="388" r:id="rId21"/>
    <p:sldId id="402" r:id="rId22"/>
    <p:sldId id="445" r:id="rId23"/>
    <p:sldId id="498" r:id="rId24"/>
    <p:sldId id="499" r:id="rId25"/>
    <p:sldId id="398" r:id="rId26"/>
    <p:sldId id="399" r:id="rId27"/>
    <p:sldId id="400" r:id="rId28"/>
    <p:sldId id="401" r:id="rId29"/>
    <p:sldId id="404" r:id="rId30"/>
    <p:sldId id="405" r:id="rId31"/>
    <p:sldId id="490" r:id="rId32"/>
    <p:sldId id="407" r:id="rId33"/>
    <p:sldId id="406" r:id="rId34"/>
    <p:sldId id="408" r:id="rId35"/>
    <p:sldId id="492" r:id="rId36"/>
    <p:sldId id="409" r:id="rId37"/>
    <p:sldId id="410" r:id="rId38"/>
    <p:sldId id="491" r:id="rId39"/>
    <p:sldId id="500" r:id="rId40"/>
    <p:sldId id="422" r:id="rId41"/>
    <p:sldId id="483" r:id="rId42"/>
    <p:sldId id="493" r:id="rId43"/>
    <p:sldId id="416" r:id="rId44"/>
    <p:sldId id="418" r:id="rId45"/>
    <p:sldId id="419" r:id="rId46"/>
    <p:sldId id="423" r:id="rId47"/>
    <p:sldId id="424" r:id="rId48"/>
    <p:sldId id="426" r:id="rId49"/>
    <p:sldId id="427" r:id="rId50"/>
    <p:sldId id="429" r:id="rId51"/>
    <p:sldId id="494" r:id="rId52"/>
    <p:sldId id="284" r:id="rId53"/>
    <p:sldId id="412" r:id="rId54"/>
    <p:sldId id="413" r:id="rId55"/>
    <p:sldId id="414" r:id="rId56"/>
    <p:sldId id="457" r:id="rId57"/>
    <p:sldId id="458" r:id="rId58"/>
    <p:sldId id="456" r:id="rId59"/>
    <p:sldId id="485" r:id="rId60"/>
    <p:sldId id="430" r:id="rId61"/>
    <p:sldId id="431" r:id="rId62"/>
    <p:sldId id="432" r:id="rId63"/>
    <p:sldId id="433" r:id="rId64"/>
    <p:sldId id="434" r:id="rId65"/>
    <p:sldId id="435" r:id="rId66"/>
    <p:sldId id="495" r:id="rId67"/>
    <p:sldId id="311" r:id="rId68"/>
    <p:sldId id="436" r:id="rId69"/>
    <p:sldId id="439" r:id="rId70"/>
    <p:sldId id="437" r:id="rId71"/>
    <p:sldId id="438" r:id="rId72"/>
    <p:sldId id="440" r:id="rId73"/>
    <p:sldId id="441" r:id="rId74"/>
    <p:sldId id="442" r:id="rId75"/>
    <p:sldId id="496" r:id="rId76"/>
    <p:sldId id="443" r:id="rId77"/>
    <p:sldId id="444" r:id="rId78"/>
    <p:sldId id="447" r:id="rId79"/>
    <p:sldId id="501" r:id="rId80"/>
    <p:sldId id="448" r:id="rId81"/>
    <p:sldId id="449" r:id="rId82"/>
    <p:sldId id="450" r:id="rId83"/>
    <p:sldId id="451" r:id="rId84"/>
    <p:sldId id="446" r:id="rId85"/>
    <p:sldId id="340" r:id="rId86"/>
    <p:sldId id="342" r:id="rId87"/>
    <p:sldId id="341" r:id="rId88"/>
    <p:sldId id="455" r:id="rId89"/>
    <p:sldId id="343" r:id="rId90"/>
    <p:sldId id="344" r:id="rId91"/>
    <p:sldId id="475" r:id="rId92"/>
    <p:sldId id="460" r:id="rId93"/>
    <p:sldId id="461" r:id="rId94"/>
    <p:sldId id="462" r:id="rId95"/>
    <p:sldId id="463" r:id="rId96"/>
    <p:sldId id="459" r:id="rId97"/>
    <p:sldId id="466" r:id="rId98"/>
    <p:sldId id="468" r:id="rId99"/>
    <p:sldId id="469" r:id="rId100"/>
    <p:sldId id="472" r:id="rId101"/>
    <p:sldId id="478" r:id="rId102"/>
    <p:sldId id="470" r:id="rId103"/>
    <p:sldId id="471" r:id="rId104"/>
    <p:sldId id="473" r:id="rId105"/>
    <p:sldId id="477" r:id="rId106"/>
    <p:sldId id="479" r:id="rId107"/>
    <p:sldId id="480" r:id="rId108"/>
    <p:sldId id="481" r:id="rId109"/>
    <p:sldId id="482" r:id="rId110"/>
    <p:sldId id="484" r:id="rId111"/>
    <p:sldId id="497" r:id="rId11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14"/>
    </p:embeddedFont>
    <p:embeddedFont>
      <p:font typeface="Lato" panose="020F0502020204030203" pitchFamily="34" charset="77"/>
      <p:regular r:id="rId115"/>
      <p:bold r:id="rId116"/>
      <p:italic r:id="rId117"/>
      <p:boldItalic r:id="rId118"/>
    </p:embeddedFont>
    <p:embeddedFont>
      <p:font typeface="Montserrat" pitchFamily="2" charset="77"/>
      <p:regular r:id="rId119"/>
      <p:bold r:id="rId120"/>
      <p:italic r:id="rId121"/>
      <p:boldItalic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23"/>
    <p:restoredTop sz="93516"/>
  </p:normalViewPr>
  <p:slideViewPr>
    <p:cSldViewPr snapToGrid="0" snapToObjects="1">
      <p:cViewPr>
        <p:scale>
          <a:sx n="145" d="100"/>
          <a:sy n="145" d="100"/>
        </p:scale>
        <p:origin x="240" y="256"/>
      </p:cViewPr>
      <p:guideLst/>
    </p:cSldViewPr>
  </p:slideViewPr>
  <p:outlineViewPr>
    <p:cViewPr>
      <p:scale>
        <a:sx n="33" d="100"/>
        <a:sy n="33" d="100"/>
      </p:scale>
      <p:origin x="0" y="-198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font" Target="fonts/font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.fntdata"/><Relationship Id="rId119" Type="http://schemas.openxmlformats.org/officeDocument/2006/relationships/font" Target="fonts/font6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7.fntdata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435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correct answer is A: 9</a:t>
            </a:r>
          </a:p>
        </p:txBody>
      </p:sp>
    </p:spTree>
    <p:extLst>
      <p:ext uri="{BB962C8B-B14F-4D97-AF65-F5344CB8AC3E}">
        <p14:creationId xmlns:p14="http://schemas.microsoft.com/office/powerpoint/2010/main" val="1776815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092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141445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students type this in and try out other examples</a:t>
            </a:r>
          </a:p>
        </p:txBody>
      </p:sp>
    </p:spTree>
    <p:extLst>
      <p:ext uri="{BB962C8B-B14F-4D97-AF65-F5344CB8AC3E}">
        <p14:creationId xmlns:p14="http://schemas.microsoft.com/office/powerpoint/2010/main" val="4145754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924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36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8d98d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8d98d6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“next element” is confusing. Seems like you mean “after 1”. Maybe it just needs to be explained by the instructor.</a:t>
            </a:r>
          </a:p>
        </p:txBody>
      </p:sp>
    </p:spTree>
    <p:extLst>
      <p:ext uri="{BB962C8B-B14F-4D97-AF65-F5344CB8AC3E}">
        <p14:creationId xmlns:p14="http://schemas.microsoft.com/office/powerpoint/2010/main" val="1000392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4d1a869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4d1a869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doesn’t  return </a:t>
            </a:r>
            <a:r>
              <a:rPr lang="en-US"/>
              <a:t>anything if the list is empty</a:t>
            </a:r>
          </a:p>
        </p:txBody>
      </p:sp>
    </p:spTree>
    <p:extLst>
      <p:ext uri="{BB962C8B-B14F-4D97-AF65-F5344CB8AC3E}">
        <p14:creationId xmlns:p14="http://schemas.microsoft.com/office/powerpoint/2010/main" val="4086349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42f34c8e_1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42f34c8e_1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functions?</a:t>
            </a:r>
          </a:p>
        </p:txBody>
      </p:sp>
    </p:spTree>
    <p:extLst>
      <p:ext uri="{BB962C8B-B14F-4D97-AF65-F5344CB8AC3E}">
        <p14:creationId xmlns:p14="http://schemas.microsoft.com/office/powerpoint/2010/main" val="1654994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c42f34c8e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c42f34c8e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910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4c5e16b95c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4c5e16b95c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655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c620476f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c620476f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c620476f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c620476f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c620476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4c620476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00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c620476f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c620476f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4c620476f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4c620476f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8e0c0a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8e0c0a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52830"/>
                </a:solidFill>
                <a:highlight>
                  <a:srgbClr val="FFFFFF"/>
                </a:highlight>
              </a:rPr>
              <a:t>In Python, function is a group of related statements that perform a specific task.</a:t>
            </a:r>
            <a:r>
              <a:rPr lang="en"/>
              <a:t>Let them play around on the laptops with creating their own functions. Do not forget to mention DOC strings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2644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Everybody should do this.  Wait for everybody to be done.  Note that we only put function definitions in the left box and nothing else</a:t>
            </a:r>
          </a:p>
        </p:txBody>
      </p:sp>
    </p:spTree>
    <p:extLst>
      <p:ext uri="{BB962C8B-B14F-4D97-AF65-F5344CB8AC3E}">
        <p14:creationId xmlns:p14="http://schemas.microsoft.com/office/powerpoint/2010/main" val="2724533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this, have them try other invocations of f() and square()</a:t>
            </a:r>
          </a:p>
        </p:txBody>
      </p:sp>
    </p:spTree>
    <p:extLst>
      <p:ext uri="{BB962C8B-B14F-4D97-AF65-F5344CB8AC3E}">
        <p14:creationId xmlns:p14="http://schemas.microsoft.com/office/powerpoint/2010/main" val="3563293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568799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</a:p>
        </p:txBody>
      </p:sp>
    </p:spTree>
    <p:extLst>
      <p:ext uri="{BB962C8B-B14F-4D97-AF65-F5344CB8AC3E}">
        <p14:creationId xmlns:p14="http://schemas.microsoft.com/office/powerpoint/2010/main" val="2161112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111073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269550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66901" y="207700"/>
            <a:ext cx="7038900" cy="696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instructors</a:t>
            </a:r>
            <a:endParaRPr dirty="0"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3771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CA54DC7-F9B4-FF41-AC60-BA3AD1233E48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41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2009583" y="4099046"/>
            <a:ext cx="2200108" cy="787309"/>
          </a:xfrm>
          <a:prstGeom prst="wedgeEllipseCallout">
            <a:avLst>
              <a:gd name="adj1" fmla="val 41273"/>
              <a:gd name="adj2" fmla="val -939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Note integer to string conversion</a:t>
            </a:r>
          </a:p>
        </p:txBody>
      </p:sp>
    </p:spTree>
    <p:extLst>
      <p:ext uri="{BB962C8B-B14F-4D97-AF65-F5344CB8AC3E}">
        <p14:creationId xmlns:p14="http://schemas.microsoft.com/office/powerpoint/2010/main" val="1517854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A196AE-2100-7146-A2D7-18DB29EEE944}"/>
              </a:ext>
            </a:extLst>
          </p:cNvPr>
          <p:cNvSpPr/>
          <p:nvPr/>
        </p:nvSpPr>
        <p:spPr>
          <a:xfrm>
            <a:off x="3225908" y="4099046"/>
            <a:ext cx="2200108" cy="787309"/>
          </a:xfrm>
          <a:prstGeom prst="wedgeEllipseCallout">
            <a:avLst>
              <a:gd name="adj1" fmla="val -53221"/>
              <a:gd name="adj2" fmla="val -8954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 return statement</a:t>
            </a:r>
          </a:p>
        </p:txBody>
      </p:sp>
    </p:spTree>
    <p:extLst>
      <p:ext uri="{BB962C8B-B14F-4D97-AF65-F5344CB8AC3E}">
        <p14:creationId xmlns:p14="http://schemas.microsoft.com/office/powerpoint/2010/main" val="4010323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97D35-010B-DA49-A347-BCCB6279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083904"/>
            <a:ext cx="7625751" cy="297569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35672549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6012F-6FBE-B141-834C-3B25D9E4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27A666AC-4BBA-8D4D-B0C4-13456778C490}"/>
              </a:ext>
            </a:extLst>
          </p:cNvPr>
          <p:cNvSpPr/>
          <p:nvPr/>
        </p:nvSpPr>
        <p:spPr>
          <a:xfrm>
            <a:off x="6343451" y="3034237"/>
            <a:ext cx="2907474" cy="787309"/>
          </a:xfrm>
          <a:prstGeom prst="wedgeEllipseCallout">
            <a:avLst>
              <a:gd name="adj1" fmla="val -39483"/>
              <a:gd name="adj2" fmla="val -100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Enter input here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9926F14-0BA5-3F42-97FC-ED21556119C0}"/>
              </a:ext>
            </a:extLst>
          </p:cNvPr>
          <p:cNvSpPr/>
          <p:nvPr/>
        </p:nvSpPr>
        <p:spPr>
          <a:xfrm>
            <a:off x="5558193" y="994150"/>
            <a:ext cx="2907474" cy="787309"/>
          </a:xfrm>
          <a:prstGeom prst="wedgeEllipseCallout">
            <a:avLst>
              <a:gd name="adj1" fmla="val -19605"/>
              <a:gd name="adj2" fmla="val 8576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Call function here</a:t>
            </a:r>
          </a:p>
        </p:txBody>
      </p:sp>
    </p:spTree>
    <p:extLst>
      <p:ext uri="{BB962C8B-B14F-4D97-AF65-F5344CB8AC3E}">
        <p14:creationId xmlns:p14="http://schemas.microsoft.com/office/powerpoint/2010/main" val="13306378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E8A9-C1B6-BF4B-B898-33DFA9ED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it a shot yourself  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707E0-F7A2-D046-978F-72AB33406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08" y="1104956"/>
            <a:ext cx="7586685" cy="2960447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802ECA1-A05C-9640-B60D-E0D24F79DB1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96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743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</p:spTree>
    <p:extLst>
      <p:ext uri="{BB962C8B-B14F-4D97-AF65-F5344CB8AC3E}">
        <p14:creationId xmlns:p14="http://schemas.microsoft.com/office/powerpoint/2010/main" val="24824227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</p:spTree>
    <p:extLst>
      <p:ext uri="{BB962C8B-B14F-4D97-AF65-F5344CB8AC3E}">
        <p14:creationId xmlns:p14="http://schemas.microsoft.com/office/powerpoint/2010/main" val="32779412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r>
              <a:rPr lang="en-US" dirty="0"/>
              <a:t> in a 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B6BE5-2D2E-5842-AE3F-7B53419E7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2278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How to ask for input over and over again?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11" y="1459451"/>
            <a:ext cx="7126729" cy="326928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8883A4B6-D11B-0143-9BCC-DA24514A7D6A}"/>
              </a:ext>
            </a:extLst>
          </p:cNvPr>
          <p:cNvSpPr/>
          <p:nvPr/>
        </p:nvSpPr>
        <p:spPr>
          <a:xfrm>
            <a:off x="0" y="2359726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Long loop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74B31EE-E953-0A47-AD83-DE327CFA9775}"/>
              </a:ext>
            </a:extLst>
          </p:cNvPr>
          <p:cNvSpPr/>
          <p:nvPr/>
        </p:nvSpPr>
        <p:spPr>
          <a:xfrm>
            <a:off x="52803" y="3279877"/>
            <a:ext cx="1230169" cy="787309"/>
          </a:xfrm>
          <a:prstGeom prst="wedgeEllipseCallout">
            <a:avLst>
              <a:gd name="adj1" fmla="val 127932"/>
              <a:gd name="adj2" fmla="val 101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Add a way to stop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75A8F80A-62DD-1548-8E89-AD2ACEB7A8DB}"/>
              </a:ext>
            </a:extLst>
          </p:cNvPr>
          <p:cNvSpPr/>
          <p:nvPr/>
        </p:nvSpPr>
        <p:spPr>
          <a:xfrm>
            <a:off x="36732" y="4148491"/>
            <a:ext cx="1230169" cy="787309"/>
          </a:xfrm>
          <a:prstGeom prst="wedgeEllipseCallout">
            <a:avLst>
              <a:gd name="adj1" fmla="val 218392"/>
              <a:gd name="adj2" fmla="val -7858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Return with no value</a:t>
            </a:r>
          </a:p>
        </p:txBody>
      </p:sp>
    </p:spTree>
    <p:extLst>
      <p:ext uri="{BB962C8B-B14F-4D97-AF65-F5344CB8AC3E}">
        <p14:creationId xmlns:p14="http://schemas.microsoft.com/office/powerpoint/2010/main" val="10922871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4354-2970-744E-84F5-45E88EB5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E598C-044F-D34D-B192-5F6D9BC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85" y="904126"/>
            <a:ext cx="7619527" cy="3495346"/>
          </a:xfrm>
          <a:prstGeom prst="rect">
            <a:avLst/>
          </a:prstGeom>
        </p:spPr>
      </p:pic>
      <p:sp>
        <p:nvSpPr>
          <p:cNvPr id="10" name="Action Button: Forward or Next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9EEB48F-5B85-F344-8EEB-8C1768A259AE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7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CE781-12C6-6646-A8A8-D9DCF20BE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28" y="941018"/>
            <a:ext cx="6961493" cy="4047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BE35CEC1-EE52-D04B-B486-508B53038022}"/>
              </a:ext>
            </a:extLst>
          </p:cNvPr>
          <p:cNvSpPr/>
          <p:nvPr/>
        </p:nvSpPr>
        <p:spPr>
          <a:xfrm>
            <a:off x="4883229" y="3055980"/>
            <a:ext cx="3889520" cy="612648"/>
          </a:xfrm>
          <a:prstGeom prst="wedgeEllipseCallout">
            <a:avLst>
              <a:gd name="adj1" fmla="val -33106"/>
              <a:gd name="adj2" fmla="val -149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 (and error messages) appear in “console” box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38DB602-0666-CD4B-981E-182E6D630A09}"/>
              </a:ext>
            </a:extLst>
          </p:cNvPr>
          <p:cNvSpPr/>
          <p:nvPr/>
        </p:nvSpPr>
        <p:spPr>
          <a:xfrm>
            <a:off x="3483558" y="163514"/>
            <a:ext cx="4393541" cy="612648"/>
          </a:xfrm>
          <a:prstGeom prst="wedgeRoundRectCallout">
            <a:avLst>
              <a:gd name="adj1" fmla="val -66274"/>
              <a:gd name="adj2" fmla="val 92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2: Click on the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dirty="0"/>
              <a:t> triangle </a:t>
            </a:r>
            <a:r>
              <a:rPr lang="en-US" dirty="0">
                <a:solidFill>
                  <a:schemeClr val="accent2"/>
                </a:solidFill>
              </a:rPr>
              <a:t>(don’t forget)  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CBA6520-D31F-CA4C-B811-5EC71EE62ED5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037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5DF9-5677-7446-A31C-A1816537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your own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2DE99-B592-2947-8A50-29F38928F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76" y="904126"/>
            <a:ext cx="8065007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that, in a loop, reads a string and prints the length of the string and the total length of all the strings that were input.  Stop if the input is the empty string (“”).</a:t>
            </a:r>
          </a:p>
          <a:p>
            <a:pPr marL="146050" indent="0">
              <a:buNone/>
            </a:pPr>
            <a:endParaRPr lang="en-US" sz="900" dirty="0"/>
          </a:p>
          <a:p>
            <a:pPr marL="146050" indent="0">
              <a:buNone/>
            </a:pPr>
            <a:r>
              <a:rPr lang="en-US" sz="1600" dirty="0"/>
              <a:t>Recall that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 the length of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1664A-2B4E-E440-8066-9E6913C87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44" y="2063829"/>
            <a:ext cx="5641848" cy="267852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4E8B109-E0B3-CB4A-89D3-70D81F13AD1C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824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B2F0-BDF5-D64E-B2F2-6CA047E0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input/output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90B92-D4D9-294E-ADFC-457441B2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You can print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print(value)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statement</a:t>
            </a:r>
          </a:p>
          <a:p>
            <a:r>
              <a:rPr lang="en-US" sz="1600" dirty="0"/>
              <a:t>You can input values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input(prompt)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/>
              <a:t>statement (where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prompt</a:t>
            </a:r>
            <a:r>
              <a:rPr lang="en-US" sz="1600" dirty="0"/>
              <a:t> is a string that is printed to ask the user for input)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41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3CAFC-1583-6241-97B0-8D94985F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60" y="886874"/>
            <a:ext cx="7038901" cy="4092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5503652" y="1941850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AD2519C-6FB7-6843-91AB-BABF3C4CD93C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47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36A00-63CD-6247-A750-7FF90D0A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896" y="840994"/>
            <a:ext cx="7103002" cy="4129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583C013A-C212-8E44-9F60-12BEF38279D6}"/>
              </a:ext>
            </a:extLst>
          </p:cNvPr>
          <p:cNvSpPr/>
          <p:nvPr/>
        </p:nvSpPr>
        <p:spPr>
          <a:xfrm>
            <a:off x="5573543" y="2733755"/>
            <a:ext cx="2966355" cy="787309"/>
          </a:xfrm>
          <a:prstGeom prst="wedgeEllipseCallout">
            <a:avLst>
              <a:gd name="adj1" fmla="val -74348"/>
              <a:gd name="adj2" fmla="val -435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Result of function printed here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4657203-1198-1D42-880B-8A7B31261018}"/>
              </a:ext>
            </a:extLst>
          </p:cNvPr>
          <p:cNvSpPr/>
          <p:nvPr/>
        </p:nvSpPr>
        <p:spPr>
          <a:xfrm>
            <a:off x="5451896" y="1915972"/>
            <a:ext cx="3402520" cy="612648"/>
          </a:xfrm>
          <a:prstGeom prst="wedgeRoundRectCallout">
            <a:avLst>
              <a:gd name="adj1" fmla="val -6580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3: Type a function call here and hit “enter”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647F46A-7967-7D46-984E-17C508451588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370F-A5E5-4E4D-8672-2B1CEC73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the following (</a:t>
            </a:r>
            <a:r>
              <a:rPr lang="en-US" i="1" dirty="0">
                <a:solidFill>
                  <a:srgbClr val="FFFF00"/>
                </a:solidFill>
              </a:rPr>
              <a:t>and take turns</a:t>
            </a:r>
            <a:r>
              <a:rPr lang="en-US" dirty="0"/>
              <a:t>!):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(0.5)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(−3)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123456789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𝑠𝑞𝑢𝑎𝑟𝑒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(0))</m:t>
                    </m:r>
                  </m:oMath>
                </a14:m>
                <a:endParaRPr lang="en-US" sz="2400" dirty="0"/>
              </a:p>
              <a:p>
                <a:endParaRPr lang="en-US" sz="1400" dirty="0"/>
              </a:p>
              <a:p>
                <a:pPr marL="146050" indent="0">
                  <a:buNone/>
                </a:pPr>
                <a:endParaRPr lang="en-US" sz="1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D6BA1A3-C4FC-0646-91CB-58777783C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13257" y="904126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95D16BF-4444-FC42-B965-C860A9F66BBA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78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define functions yourself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the following function in Python :</a:t>
                </a:r>
              </a:p>
              <a:p>
                <a:pPr marL="615950" lvl="1" indent="0">
                  <a:buNone/>
                </a:pPr>
                <a:r>
                  <a:rPr lang="en-US" sz="2400" b="0" dirty="0"/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+ 2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+ 3</m:t>
                    </m:r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8363" y="713018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D1BE7F-B394-B04D-95E4-D2D35C25E54D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8C7AE-7B78-7C48-98AA-7DB45BE1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720" y="1978874"/>
            <a:ext cx="4940300" cy="2045763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3535146B-93F6-2E4C-9FDC-FC7A3521F899}"/>
              </a:ext>
            </a:extLst>
          </p:cNvPr>
          <p:cNvSpPr/>
          <p:nvPr/>
        </p:nvSpPr>
        <p:spPr>
          <a:xfrm>
            <a:off x="5063662" y="4086974"/>
            <a:ext cx="2996241" cy="787309"/>
          </a:xfrm>
          <a:prstGeom prst="wedgeEllipseCallout">
            <a:avLst>
              <a:gd name="adj1" fmla="val -33020"/>
              <a:gd name="adj2" fmla="val -1392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</p:spTree>
    <p:extLst>
      <p:ext uri="{BB962C8B-B14F-4D97-AF65-F5344CB8AC3E}">
        <p14:creationId xmlns:p14="http://schemas.microsoft.com/office/powerpoint/2010/main" val="1489339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AF78-B17D-274D-AEBA-1CC6F0E0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time for  you to play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</p:spPr>
            <p:txBody>
              <a:bodyPr/>
              <a:lstStyle/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Write a function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𝑎𝑑𝑑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dirty="0"/>
                  <a:t> that returns the sum of its three inputs (that is,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615950" lvl="1" indent="0">
                  <a:buNone/>
                </a:pPr>
                <a:r>
                  <a:rPr lang="en-US" sz="800" b="0" dirty="0"/>
                  <a:t>	</a:t>
                </a:r>
                <a:r>
                  <a:rPr lang="en-US" sz="2400" b="0" dirty="0"/>
                  <a:t>	</a:t>
                </a:r>
                <a:endParaRPr lang="en-US" sz="2400" dirty="0"/>
              </a:p>
              <a:p>
                <a:pPr marL="603250" indent="-457200">
                  <a:buFont typeface="+mj-lt"/>
                  <a:buAutoNum type="arabicPeriod"/>
                </a:pPr>
                <a:r>
                  <a:rPr lang="en-US" sz="2000" dirty="0"/>
                  <a:t>Evaluate  the following:</a:t>
                </a:r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(1, 2, 3)</m:t>
                    </m:r>
                  </m:oMath>
                </a14:m>
                <a:endParaRPr lang="en-US" sz="2400" dirty="0"/>
              </a:p>
              <a:p>
                <a:pPr marL="1060450" lvl="1" indent="-4572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1, 1, −2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1060450" lvl="1" indent="-457200"/>
                <a:endParaRPr lang="en-US" sz="18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D6B947-FCA1-1049-B931-9DB705045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4766" y="1237996"/>
                <a:ext cx="7038900" cy="414048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9F0C52F-51E0-4D4B-B8AC-A691391A0D42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A9278-4A56-A245-907B-0DF80C481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663" y="2254356"/>
            <a:ext cx="4779839" cy="19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20E5F-45D5-324D-BAE8-F8CC1370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and Bugs….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39A61-D90C-C042-9EBF-959ACA28C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Remember: computers are stupid</a:t>
            </a:r>
          </a:p>
          <a:p>
            <a:r>
              <a:rPr lang="en-US" sz="2400" dirty="0"/>
              <a:t>Everything needs to be </a:t>
            </a:r>
            <a:r>
              <a:rPr lang="en-US" sz="2400" i="1" dirty="0"/>
              <a:t>EXACTLY</a:t>
            </a:r>
            <a:r>
              <a:rPr lang="en-US" sz="2400" dirty="0"/>
              <a:t> right</a:t>
            </a:r>
          </a:p>
        </p:txBody>
      </p:sp>
    </p:spTree>
    <p:extLst>
      <p:ext uri="{BB962C8B-B14F-4D97-AF65-F5344CB8AC3E}">
        <p14:creationId xmlns:p14="http://schemas.microsoft.com/office/powerpoint/2010/main" val="151098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FA3C5-61D4-FA48-8365-DAB45617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59109"/>
            <a:ext cx="7182070" cy="32252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E028B-10FF-164D-991A-6960EFCF5A1E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4B2379B-117C-A64F-87F7-E9DFFE0EEF6B}"/>
              </a:ext>
            </a:extLst>
          </p:cNvPr>
          <p:cNvSpPr/>
          <p:nvPr/>
        </p:nvSpPr>
        <p:spPr>
          <a:xfrm>
            <a:off x="2051231" y="2633430"/>
            <a:ext cx="2184339" cy="612648"/>
          </a:xfrm>
          <a:prstGeom prst="wedgeRoundRectCallout">
            <a:avLst>
              <a:gd name="adj1" fmla="val -71531"/>
              <a:gd name="adj2" fmla="val -1613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Everything in a function</a:t>
            </a:r>
          </a:p>
          <a:p>
            <a:pPr algn="ctr"/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MUST BE </a:t>
            </a:r>
            <a:r>
              <a:rPr lang="en-US" dirty="0"/>
              <a:t>indented</a:t>
            </a:r>
          </a:p>
        </p:txBody>
      </p:sp>
    </p:spTree>
    <p:extLst>
      <p:ext uri="{BB962C8B-B14F-4D97-AF65-F5344CB8AC3E}">
        <p14:creationId xmlns:p14="http://schemas.microsoft.com/office/powerpoint/2010/main" val="116718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F4396E-2BC1-8E4D-90CA-78001CAA3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6" t="9392" r="31866" b="44318"/>
          <a:stretch/>
        </p:blipFill>
        <p:spPr>
          <a:xfrm>
            <a:off x="1266900" y="790855"/>
            <a:ext cx="7152481" cy="3439174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849D3551-2A44-D34F-96F1-B594C2C6EA70}"/>
              </a:ext>
            </a:extLst>
          </p:cNvPr>
          <p:cNvSpPr/>
          <p:nvPr/>
        </p:nvSpPr>
        <p:spPr>
          <a:xfrm>
            <a:off x="2340634" y="510471"/>
            <a:ext cx="4224068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Hover mouse over triangle for information about the error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3830129" y="2510442"/>
            <a:ext cx="4335510" cy="135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9370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33BA-5788-6848-8F4E-1C3E694E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537CF-4A25-BF48-B2CF-D267A5779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Relate to what they already know</a:t>
            </a:r>
          </a:p>
          <a:p>
            <a:r>
              <a:rPr lang="en-US" dirty="0"/>
              <a:t>They know functions: start with functions</a:t>
            </a:r>
          </a:p>
          <a:p>
            <a:r>
              <a:rPr lang="en-US" dirty="0"/>
              <a:t>Don’t introduce things until they need it</a:t>
            </a:r>
          </a:p>
          <a:p>
            <a:r>
              <a:rPr lang="en-US" dirty="0"/>
              <a:t>Don’t teach more than students need for the programming problems</a:t>
            </a:r>
          </a:p>
          <a:p>
            <a:pPr lvl="1"/>
            <a:r>
              <a:rPr lang="en-US" dirty="0"/>
              <a:t>Except print/input, because it’s fun</a:t>
            </a:r>
          </a:p>
          <a:p>
            <a:endParaRPr lang="en-US" dirty="0"/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3FA531-EAAD-B84E-B8AE-A5F1BB75B3BE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A76D790F-8D12-8A45-802D-FC767D1CF177}"/>
              </a:ext>
            </a:extLst>
          </p:cNvPr>
          <p:cNvSpPr/>
          <p:nvPr/>
        </p:nvSpPr>
        <p:spPr>
          <a:xfrm>
            <a:off x="6236208" y="841732"/>
            <a:ext cx="2493384" cy="1133372"/>
          </a:xfrm>
          <a:prstGeom prst="wedgeEllipseCallout">
            <a:avLst>
              <a:gd name="adj1" fmla="val 51958"/>
              <a:gd name="adj2" fmla="val -9070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Means: students should try it out.   Mentors should help out.</a:t>
            </a:r>
          </a:p>
        </p:txBody>
      </p:sp>
    </p:spTree>
    <p:extLst>
      <p:ext uri="{BB962C8B-B14F-4D97-AF65-F5344CB8AC3E}">
        <p14:creationId xmlns:p14="http://schemas.microsoft.com/office/powerpoint/2010/main" val="2011513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516266-5BF6-4B44-93B5-26AD71C66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2" t="16255" r="40655" b="59594"/>
          <a:stretch/>
        </p:blipFill>
        <p:spPr>
          <a:xfrm>
            <a:off x="788580" y="1806459"/>
            <a:ext cx="7196948" cy="2115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2759782" y="904126"/>
            <a:ext cx="2184339" cy="612648"/>
          </a:xfrm>
          <a:prstGeom prst="wedgeRoundRectCallout">
            <a:avLst>
              <a:gd name="adj1" fmla="val -67976"/>
              <a:gd name="adj2" fmla="val 1864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Missing </a:t>
            </a:r>
            <a:r>
              <a:rPr lang="en-US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40817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1372E-19BA-A849-9FAF-BE0AF238A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8" t="16020" r="31623" b="44273"/>
          <a:stretch/>
        </p:blipFill>
        <p:spPr>
          <a:xfrm>
            <a:off x="2026023" y="1141847"/>
            <a:ext cx="6822872" cy="2812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3898B-1D5A-6F47-A529-F709FA8C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Undefined name warning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64D9-CE8A-804A-96BE-C987FA6644DA}"/>
              </a:ext>
            </a:extLst>
          </p:cNvPr>
          <p:cNvSpPr txBox="1"/>
          <p:nvPr/>
        </p:nvSpPr>
        <p:spPr>
          <a:xfrm>
            <a:off x="603849" y="286397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2C8AB-C80E-1346-A526-E2E6B318CB24}"/>
              </a:ext>
            </a:extLst>
          </p:cNvPr>
          <p:cNvSpPr/>
          <p:nvPr/>
        </p:nvSpPr>
        <p:spPr>
          <a:xfrm>
            <a:off x="4425350" y="1511705"/>
            <a:ext cx="4335510" cy="222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E1CB324-0CD3-1F4D-BF1A-0EB88C91F98B}"/>
              </a:ext>
            </a:extLst>
          </p:cNvPr>
          <p:cNvSpPr/>
          <p:nvPr/>
        </p:nvSpPr>
        <p:spPr>
          <a:xfrm>
            <a:off x="4933638" y="927231"/>
            <a:ext cx="2184339" cy="612648"/>
          </a:xfrm>
          <a:prstGeom prst="wedgeRoundRectCallout">
            <a:avLst>
              <a:gd name="adj1" fmla="val -102730"/>
              <a:gd name="adj2" fmla="val 7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be ‘x’, not ‘y’</a:t>
            </a:r>
          </a:p>
        </p:txBody>
      </p:sp>
    </p:spTree>
    <p:extLst>
      <p:ext uri="{BB962C8B-B14F-4D97-AF65-F5344CB8AC3E}">
        <p14:creationId xmlns:p14="http://schemas.microsoft.com/office/powerpoint/2010/main" val="3489373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E7AA-9A0E-1E4A-A001-59361E71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 Keep hitting that green triangle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627DD-9F77-1A42-B282-DB4E216E1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000" i="1" dirty="0"/>
              <a:t>You need to do that each time you change or fix your code!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89575C16-7853-2746-9390-0DAD9E3547AC}"/>
              </a:ext>
            </a:extLst>
          </p:cNvPr>
          <p:cNvSpPr/>
          <p:nvPr/>
        </p:nvSpPr>
        <p:spPr>
          <a:xfrm rot="5400000">
            <a:off x="3725133" y="2526061"/>
            <a:ext cx="2083106" cy="1680968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2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9F853-0EF0-D740-A326-68177510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“commenting out functions”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D87AF-0488-6F4D-A101-FEC5C83C3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8628" y="881750"/>
            <a:ext cx="7038900" cy="2911200"/>
          </a:xfrm>
        </p:spPr>
        <p:txBody>
          <a:bodyPr/>
          <a:lstStyle/>
          <a:p>
            <a:r>
              <a:rPr lang="en-US" sz="1800" dirty="0"/>
              <a:t>If you want to save a function you are working on but it does not quite work yet, you can temporarily “comment it out”.</a:t>
            </a:r>
          </a:p>
          <a:p>
            <a:r>
              <a:rPr lang="en-US" sz="1800" dirty="0"/>
              <a:t>To do this, place three parentheses before and after the function at the beginning of the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81288-FF91-F941-AA87-44443F16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768" y="2419000"/>
            <a:ext cx="6022340" cy="24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9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2BB3-753F-0B4D-8206-BFBD9CDB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so far?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0A34C-9B40-8B42-8E1C-1BC886002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You can define functions in </a:t>
            </a:r>
            <a:r>
              <a:rPr lang="en-US" sz="2000" i="1" dirty="0"/>
              <a:t>Python</a:t>
            </a:r>
          </a:p>
          <a:p>
            <a:r>
              <a:rPr lang="en-US" sz="2000" dirty="0"/>
              <a:t>In </a:t>
            </a:r>
            <a:r>
              <a:rPr lang="en-US" sz="2000" i="1" dirty="0"/>
              <a:t>Spyder</a:t>
            </a:r>
            <a:r>
              <a:rPr lang="en-US" sz="2000" dirty="0"/>
              <a:t>, you enter functions in the “left box”</a:t>
            </a:r>
          </a:p>
          <a:p>
            <a:r>
              <a:rPr lang="en-US" sz="2000" dirty="0"/>
              <a:t>You can try out functions in the ”right box”</a:t>
            </a:r>
          </a:p>
          <a:p>
            <a:r>
              <a:rPr lang="en-US" sz="2000" dirty="0"/>
              <a:t>You need to deal with errors to get things to work</a:t>
            </a:r>
          </a:p>
          <a:p>
            <a:r>
              <a:rPr lang="en-US" sz="2000" dirty="0"/>
              <a:t>You can comment out functions temporarily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70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1B2B60-A32A-ED49-95CA-B6EFB5D9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“Strings”</a:t>
            </a:r>
          </a:p>
        </p:txBody>
      </p:sp>
    </p:spTree>
    <p:extLst>
      <p:ext uri="{BB962C8B-B14F-4D97-AF65-F5344CB8AC3E}">
        <p14:creationId xmlns:p14="http://schemas.microsoft.com/office/powerpoint/2010/main" val="1113207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F62EC9-88D4-944C-B5C6-A06EAFE5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are fun!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7317C-3453-6846-BC2D-A593D88A2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1402" y="904126"/>
            <a:ext cx="7397926" cy="2911200"/>
          </a:xfrm>
        </p:spPr>
        <p:txBody>
          <a:bodyPr/>
          <a:lstStyle/>
          <a:p>
            <a:r>
              <a:rPr lang="en-US" sz="2000" dirty="0"/>
              <a:t>Examples of strings:  “hello”  “I love Code Afrique”  “</a:t>
            </a:r>
            <a:r>
              <a:rPr lang="en-US" sz="2000" dirty="0" err="1"/>
              <a:t>fdalepru</a:t>
            </a:r>
            <a:r>
              <a:rPr lang="en-US" sz="2000" dirty="0"/>
              <a:t>”</a:t>
            </a:r>
          </a:p>
          <a:p>
            <a:r>
              <a:rPr lang="en-US" sz="2000" dirty="0"/>
              <a:t>A string is enclosed in quotation marks (“)</a:t>
            </a:r>
          </a:p>
          <a:p>
            <a:r>
              <a:rPr lang="en-US" sz="2000" dirty="0"/>
              <a:t>You can glue together two strings using +</a:t>
            </a:r>
          </a:p>
          <a:p>
            <a:pPr lvl="1"/>
            <a:r>
              <a:rPr lang="en-US" sz="2000" dirty="0"/>
              <a:t>For example,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 “ + “Jon”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evaluates to</a:t>
            </a:r>
          </a:p>
          <a:p>
            <a:pPr marL="615950" lvl="1" indent="0">
              <a:buNone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		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Jon”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80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FAC6-BE33-FD43-BB2E-704304CF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with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D7198-7346-0E4F-8161-F8927A1FE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904126"/>
            <a:ext cx="779683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hello(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the string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</a:t>
            </a:r>
            <a:r>
              <a:rPr lang="en-US" sz="18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8106B-0314-8E44-9089-4F501917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37" y="1754966"/>
            <a:ext cx="8313583" cy="24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74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6C018E-4BDD-EC4E-9FEF-75B3AB1A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6" y="1694155"/>
            <a:ext cx="7271758" cy="1881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537F38-6F50-204E-8024-C1FBC174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try it (</a:t>
            </a:r>
            <a:r>
              <a:rPr lang="en-US" i="1" dirty="0">
                <a:solidFill>
                  <a:srgbClr val="FFFF00"/>
                </a:solidFill>
              </a:rPr>
              <a:t>remember, take turns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47E24-9663-904B-93EC-D4FE4BF9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2712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loves(</a:t>
            </a:r>
            <a:r>
              <a:rPr lang="en-US" sz="1600" u="sng" dirty="0"/>
              <a:t>name</a:t>
            </a:r>
            <a:r>
              <a:rPr lang="en-US" sz="1600" dirty="0"/>
              <a:t>, </a:t>
            </a:r>
            <a:r>
              <a:rPr lang="en-US" sz="1600" u="sng" dirty="0"/>
              <a:t>food</a:t>
            </a:r>
            <a:r>
              <a:rPr lang="en-US" sz="1600" dirty="0"/>
              <a:t>) that returns a string “</a:t>
            </a:r>
            <a:r>
              <a:rPr lang="en-US" sz="1600" u="sng" dirty="0"/>
              <a:t>name</a:t>
            </a:r>
            <a:r>
              <a:rPr lang="en-US" sz="1600" dirty="0"/>
              <a:t> loves </a:t>
            </a:r>
            <a:r>
              <a:rPr lang="en-US" sz="1600" u="sng" dirty="0"/>
              <a:t>food</a:t>
            </a:r>
            <a:r>
              <a:rPr lang="en-US" sz="1600" dirty="0"/>
              <a:t>”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2F6D74FC-C8EF-A24A-81AC-7B2A8E56F3BB}"/>
              </a:ext>
            </a:extLst>
          </p:cNvPr>
          <p:cNvSpPr/>
          <p:nvPr/>
        </p:nvSpPr>
        <p:spPr>
          <a:xfrm>
            <a:off x="6023227" y="3878552"/>
            <a:ext cx="2996241" cy="787309"/>
          </a:xfrm>
          <a:prstGeom prst="wedgeEllipseCallout">
            <a:avLst>
              <a:gd name="adj1" fmla="val -49171"/>
              <a:gd name="adj2" fmla="val -15966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Be sure to test it here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(and take turns!)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2C5A2C53-8EC4-0E40-AF81-96D70EAA5784}"/>
              </a:ext>
            </a:extLst>
          </p:cNvPr>
          <p:cNvSpPr/>
          <p:nvPr/>
        </p:nvSpPr>
        <p:spPr>
          <a:xfrm>
            <a:off x="1790110" y="4072498"/>
            <a:ext cx="2996241" cy="787309"/>
          </a:xfrm>
          <a:prstGeom prst="wedgeEllipseCallout">
            <a:avLst>
              <a:gd name="adj1" fmla="val -4638"/>
              <a:gd name="adj2" fmla="val -18221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ysClr val="windowText" lastClr="000000"/>
                </a:solidFill>
              </a:rPr>
              <a:t>dot dot dot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your code here</a:t>
            </a:r>
          </a:p>
        </p:txBody>
      </p:sp>
      <p:sp>
        <p:nvSpPr>
          <p:cNvPr id="7" name="Action Button: Forward or Next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CB2AD17-61AB-1842-8FDC-3991E74908D7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17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137781"/>
            <a:ext cx="7038900" cy="3244437"/>
          </a:xfrm>
        </p:spPr>
        <p:txBody>
          <a:bodyPr/>
          <a:lstStyle/>
          <a:p>
            <a:r>
              <a:rPr lang="en-US" sz="2400" dirty="0"/>
              <a:t>A position in a string is called an </a:t>
            </a:r>
            <a:r>
              <a:rPr lang="en-US" sz="2400" i="1" dirty="0"/>
              <a:t>index</a:t>
            </a:r>
          </a:p>
          <a:p>
            <a:r>
              <a:rPr lang="en-US" sz="2400" dirty="0"/>
              <a:t>Indexes start counting at 0</a:t>
            </a:r>
          </a:p>
          <a:p>
            <a:pPr marL="146050" indent="0">
              <a:buNone/>
            </a:pPr>
            <a:endParaRPr lang="en-US" sz="2400" dirty="0"/>
          </a:p>
          <a:p>
            <a:pPr marL="146050" indent="0">
              <a:buNone/>
            </a:pPr>
            <a:r>
              <a:rPr lang="en-US" sz="2400" dirty="0"/>
              <a:t>	</a:t>
            </a: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Shoshana</a:t>
            </a:r>
          </a:p>
          <a:p>
            <a:pPr marL="146050" indent="0">
              <a:buNone/>
            </a:pPr>
            <a:r>
              <a:rPr lang="en-US" sz="3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01234567</a:t>
            </a:r>
          </a:p>
          <a:p>
            <a:endParaRPr lang="en-US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8821673E-18A0-6D4D-B4C0-5B454F88F585}"/>
              </a:ext>
            </a:extLst>
          </p:cNvPr>
          <p:cNvSpPr/>
          <p:nvPr/>
        </p:nvSpPr>
        <p:spPr>
          <a:xfrm>
            <a:off x="3288230" y="4005719"/>
            <a:ext cx="2996241" cy="787309"/>
          </a:xfrm>
          <a:prstGeom prst="wedgeEllipseCallout">
            <a:avLst>
              <a:gd name="adj1" fmla="val -59939"/>
              <a:gd name="adj2" fmla="val -10001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 index of ‘o’ is 2</a:t>
            </a:r>
          </a:p>
        </p:txBody>
      </p:sp>
    </p:spTree>
    <p:extLst>
      <p:ext uri="{BB962C8B-B14F-4D97-AF65-F5344CB8AC3E}">
        <p14:creationId xmlns:p14="http://schemas.microsoft.com/office/powerpoint/2010/main" val="608935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2F0AD2-4270-5042-BE99-DBD39CA8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55612-213B-F64E-A3BB-2FB2B9125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7137" y="1229222"/>
            <a:ext cx="4746684" cy="2911200"/>
          </a:xfrm>
        </p:spPr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US" dirty="0"/>
              <a:t>Defining functions (and using Spyder)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Errors / bugs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Strings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Lists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Variables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Loop (“stylized” for loops only)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Ranges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If  statements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Functions calling functions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How to solve a programming problem</a:t>
            </a:r>
          </a:p>
          <a:p>
            <a:pPr marL="488950" indent="-342900">
              <a:buFont typeface="+mj-lt"/>
              <a:buAutoNum type="arabicPeriod"/>
            </a:pPr>
            <a:r>
              <a:rPr lang="en-US" dirty="0" err="1"/>
              <a:t>Input/Output</a:t>
            </a:r>
            <a:endParaRPr lang="en-US" dirty="0"/>
          </a:p>
          <a:p>
            <a:pPr marL="48895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4DF2F60-F1F3-B043-A14C-210E2CB987EE}"/>
              </a:ext>
            </a:extLst>
          </p:cNvPr>
          <p:cNvSpPr/>
          <p:nvPr/>
        </p:nvSpPr>
        <p:spPr>
          <a:xfrm>
            <a:off x="3162817" y="1344168"/>
            <a:ext cx="274320" cy="914400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4E03B-57CE-2F41-A75D-13BFC2D68361}"/>
              </a:ext>
            </a:extLst>
          </p:cNvPr>
          <p:cNvSpPr txBox="1"/>
          <p:nvPr/>
        </p:nvSpPr>
        <p:spPr>
          <a:xfrm>
            <a:off x="1718957" y="1647479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morning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2256C9A-A410-984C-9FB0-721E67A000EF}"/>
              </a:ext>
            </a:extLst>
          </p:cNvPr>
          <p:cNvSpPr/>
          <p:nvPr/>
        </p:nvSpPr>
        <p:spPr>
          <a:xfrm>
            <a:off x="3162817" y="2377440"/>
            <a:ext cx="274320" cy="832104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11659-96EA-3646-8F53-08D407B66EEF}"/>
              </a:ext>
            </a:extLst>
          </p:cNvPr>
          <p:cNvSpPr txBox="1"/>
          <p:nvPr/>
        </p:nvSpPr>
        <p:spPr>
          <a:xfrm>
            <a:off x="1700669" y="2653319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1, afternoon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2AC2846-72C2-5E40-9673-E01288A00C89}"/>
              </a:ext>
            </a:extLst>
          </p:cNvPr>
          <p:cNvSpPr/>
          <p:nvPr/>
        </p:nvSpPr>
        <p:spPr>
          <a:xfrm>
            <a:off x="3162817" y="3291840"/>
            <a:ext cx="274320" cy="524327"/>
          </a:xfrm>
          <a:prstGeom prst="leftBrace">
            <a:avLst>
              <a:gd name="adj1" fmla="val 8333"/>
              <a:gd name="adj2" fmla="val 52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901B6-D98D-1949-976E-06E847B7B24B}"/>
              </a:ext>
            </a:extLst>
          </p:cNvPr>
          <p:cNvSpPr txBox="1"/>
          <p:nvPr/>
        </p:nvSpPr>
        <p:spPr>
          <a:xfrm>
            <a:off x="1728101" y="3412271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2, morning</a:t>
            </a:r>
          </a:p>
        </p:txBody>
      </p:sp>
    </p:spTree>
    <p:extLst>
      <p:ext uri="{BB962C8B-B14F-4D97-AF65-F5344CB8AC3E}">
        <p14:creationId xmlns:p14="http://schemas.microsoft.com/office/powerpoint/2010/main" val="4142268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32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indexing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000" dirty="0"/>
              <a:t>Write a function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firstTwoLetters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000" dirty="0"/>
              <a:t>that returns the first two letters in the input string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str[x] </a:t>
            </a:r>
            <a:r>
              <a:rPr lang="en-US" sz="2000" dirty="0"/>
              <a:t>evaluates to the letter at index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32D1-1833-9B41-A5DA-DEFD00D7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323" y="2189285"/>
            <a:ext cx="6460502" cy="2150587"/>
          </a:xfrm>
          <a:prstGeom prst="rect">
            <a:avLst/>
          </a:prstGeom>
        </p:spPr>
      </p:pic>
      <p:sp>
        <p:nvSpPr>
          <p:cNvPr id="4" name="Explosion 2 3">
            <a:extLst>
              <a:ext uri="{FF2B5EF4-FFF2-40B4-BE49-F238E27FC236}">
                <a16:creationId xmlns:a16="http://schemas.microsoft.com/office/drawing/2014/main" id="{D87F9111-DB08-A54D-84B3-AA18C24BDB6B}"/>
              </a:ext>
            </a:extLst>
          </p:cNvPr>
          <p:cNvSpPr/>
          <p:nvPr/>
        </p:nvSpPr>
        <p:spPr>
          <a:xfrm>
            <a:off x="237744" y="35208"/>
            <a:ext cx="8668511" cy="4519748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F6A45-F41F-3E41-A83F-79E0826DC870}"/>
              </a:ext>
            </a:extLst>
          </p:cNvPr>
          <p:cNvSpPr txBox="1"/>
          <p:nvPr/>
        </p:nvSpPr>
        <p:spPr>
          <a:xfrm>
            <a:off x="2351928" y="1325586"/>
            <a:ext cx="5452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Do not confuse: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  <a:r>
              <a:rPr lang="en-US" sz="28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call function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with</a:t>
            </a:r>
          </a:p>
          <a:p>
            <a:pPr lvl="1"/>
            <a:r>
              <a:rPr lang="en-US" sz="2000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		input parameter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8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     - </a:t>
            </a:r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get the letter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sz="2000" dirty="0">
              <a:solidFill>
                <a:srgbClr val="FFFF00"/>
              </a:solidFill>
              <a:latin typeface="+mn-lt"/>
              <a:cs typeface="Courier New" panose="02070309020205020404" pitchFamily="49" charset="0"/>
            </a:endParaRPr>
          </a:p>
          <a:p>
            <a:pPr lvl="3"/>
            <a:r>
              <a:rPr lang="en-US" sz="2000" dirty="0">
                <a:solidFill>
                  <a:srgbClr val="FFFF00"/>
                </a:solidFill>
                <a:latin typeface="+mn-lt"/>
                <a:cs typeface="Courier New" panose="02070309020205020404" pitchFamily="49" charset="0"/>
              </a:rPr>
              <a:t>		from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53432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655D-1582-1746-9B4E-D01DA9FD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A8C33-3A93-CD40-9ED8-8B27E1CBC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567550"/>
            <a:ext cx="81198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If a string has 10 letters, what is the index of the last letter?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539AB-7A8C-774B-AB24-CFC0051B5323}"/>
              </a:ext>
            </a:extLst>
          </p:cNvPr>
          <p:cNvSpPr txBox="1"/>
          <p:nvPr/>
        </p:nvSpPr>
        <p:spPr>
          <a:xfrm>
            <a:off x="2831123" y="2193681"/>
            <a:ext cx="1617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  9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10</a:t>
            </a:r>
          </a:p>
          <a:p>
            <a:pPr marL="342900" indent="-342900">
              <a:buClr>
                <a:schemeClr val="bg1"/>
              </a:buClr>
              <a:buAutoNum type="alphaUcParenR"/>
            </a:pPr>
            <a:r>
              <a:rPr lang="en-US" sz="2800" dirty="0">
                <a:solidFill>
                  <a:schemeClr val="bg1"/>
                </a:solidFill>
              </a:rPr>
              <a:t>   11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D272DCC-909C-AD4E-AE17-1B0D5D89526E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99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22EF-6217-CB43-92AC-4791D2CA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a string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D4D53-7D68-6D4A-8DF3-9C4BA0C4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226520"/>
          </a:xfrm>
        </p:spPr>
        <p:txBody>
          <a:bodyPr/>
          <a:lstStyle/>
          <a:p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lastLetter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/>
              <a:t>that returns the last letter in the input string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</a:p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Use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(str)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that returns</a:t>
            </a:r>
            <a:r>
              <a:rPr lang="en-US" sz="2400" dirty="0"/>
              <a:t> the length of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31A27-066D-604F-B929-55FA628D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832" y="2571750"/>
            <a:ext cx="6262777" cy="208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13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1BB9-57E6-0E4A-9DAD-FFA70410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Code Afrique nickname?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C1D58-F041-6240-8EC3-1D2C8BE1E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1024710"/>
            <a:ext cx="81015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nickname(first, last)</a:t>
            </a:r>
            <a:r>
              <a:rPr lang="en-US" sz="1800" dirty="0"/>
              <a:t>that consists of the first three letters of your name (first name) followed by the last three letters of your surname (last name) , followed by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“ca”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(for Code Afrique)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1800" dirty="0"/>
              <a:t>For example: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nickname(“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im”, “Weathersp</a:t>
            </a:r>
            <a:r>
              <a:rPr lang="en-US" sz="1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r>
              <a:rPr lang="en-US" sz="1800" dirty="0"/>
              <a:t> is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18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Hakoon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4D9B7-8E37-7D4E-9BF7-D910727E5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45" y="2894686"/>
            <a:ext cx="5794131" cy="1928764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62FC32F-9861-084D-8857-5A5DDCB49302}"/>
              </a:ext>
            </a:extLst>
          </p:cNvPr>
          <p:cNvSpPr/>
          <p:nvPr/>
        </p:nvSpPr>
        <p:spPr>
          <a:xfrm>
            <a:off x="8659368" y="27432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3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strings?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7550"/>
            <a:ext cx="8266176" cy="2911200"/>
          </a:xfrm>
        </p:spPr>
        <p:txBody>
          <a:bodyPr/>
          <a:lstStyle/>
          <a:p>
            <a:r>
              <a:rPr lang="en-US" sz="2000" dirty="0"/>
              <a:t>A string is a list of letters, enclosed by parentheses</a:t>
            </a:r>
          </a:p>
          <a:p>
            <a:r>
              <a:rPr lang="en-US" sz="2000" dirty="0"/>
              <a:t>We can glue two strings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length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with the function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r>
              <a:rPr lang="en-US" sz="2000" dirty="0"/>
              <a:t>Letters in a string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letter of string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s[x]</a:t>
            </a:r>
            <a:r>
              <a:rPr lang="en-US" sz="2000" dirty="0"/>
              <a:t>   (square brackets!)</a:t>
            </a:r>
          </a:p>
        </p:txBody>
      </p:sp>
    </p:spTree>
    <p:extLst>
      <p:ext uri="{BB962C8B-B14F-4D97-AF65-F5344CB8AC3E}">
        <p14:creationId xmlns:p14="http://schemas.microsoft.com/office/powerpoint/2010/main" val="3774789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49" y="1578400"/>
            <a:ext cx="5360665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479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[ 1,  2,  3 ] 			a list of numbers</a:t>
            </a:r>
          </a:p>
          <a:p>
            <a:r>
              <a:rPr lang="en-US" sz="2000" dirty="0"/>
              <a:t>[ “cats”,  “dogs”,  “mice” ]	a list of strings</a:t>
            </a:r>
          </a:p>
          <a:p>
            <a:r>
              <a:rPr lang="en-US" sz="2000" dirty="0"/>
              <a:t>[ ]				an empty list</a:t>
            </a:r>
          </a:p>
          <a:p>
            <a:pPr marL="14605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8960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[ 1,  2,  3 ] 			a list of numbers</a:t>
            </a:r>
          </a:p>
          <a:p>
            <a:r>
              <a:rPr lang="en-US" sz="2000" dirty="0"/>
              <a:t>[ “cats”,  “dogs”,  “mice” ]	a list of strings</a:t>
            </a:r>
          </a:p>
          <a:p>
            <a:r>
              <a:rPr lang="en-US" sz="2000" dirty="0"/>
              <a:t>[ ]				an empty list</a:t>
            </a:r>
          </a:p>
          <a:p>
            <a:pPr marL="146050" indent="0">
              <a:buNone/>
            </a:pPr>
            <a:endParaRPr lang="en-US" sz="2000" dirty="0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2431799" y="780241"/>
            <a:ext cx="2996241" cy="787309"/>
          </a:xfrm>
          <a:prstGeom prst="wedgeEllipseCallout">
            <a:avLst>
              <a:gd name="adj1" fmla="val -36745"/>
              <a:gd name="adj2" fmla="val 61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662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165886-6F45-2942-AD6D-3869DA1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lists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D10C9-3153-604B-BDF8-25BEBE5DC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[ 1,  2,  3 ] 			a list of numbers</a:t>
            </a:r>
          </a:p>
          <a:p>
            <a:r>
              <a:rPr lang="en-US" sz="2000" dirty="0"/>
              <a:t>[ “cats”,  “dogs”,  “mice” ]	a list of strings</a:t>
            </a:r>
          </a:p>
          <a:p>
            <a:r>
              <a:rPr lang="en-US" sz="2000" dirty="0"/>
              <a:t>[ ]				an empty list</a:t>
            </a:r>
          </a:p>
          <a:p>
            <a:pPr marL="146050" indent="0">
              <a:buNone/>
            </a:pPr>
            <a:endParaRPr lang="en-US" sz="2000" dirty="0"/>
          </a:p>
          <a:p>
            <a:pPr marL="14605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Fun fact: a string is a list of letters, and everything you can do with strings you can also do with other lists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45786754-04BC-BD4C-BFEF-621269A291BD}"/>
              </a:ext>
            </a:extLst>
          </p:cNvPr>
          <p:cNvSpPr/>
          <p:nvPr/>
        </p:nvSpPr>
        <p:spPr>
          <a:xfrm>
            <a:off x="2431799" y="780241"/>
            <a:ext cx="2996241" cy="787309"/>
          </a:xfrm>
          <a:prstGeom prst="wedgeEllipseCallout">
            <a:avLst>
              <a:gd name="adj1" fmla="val -36745"/>
              <a:gd name="adj2" fmla="val 6197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Lists use “square brackets”  [ ]</a:t>
            </a:r>
            <a:endParaRPr lang="en-US" sz="1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85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0B36-8A5D-2247-AAD3-6D53ACE4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F0E1C-4244-E341-BE32-D717B3DA9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Booleans, and, or, not, …</a:t>
            </a:r>
          </a:p>
          <a:p>
            <a:r>
              <a:rPr lang="en-US" dirty="0"/>
              <a:t>String escaping, single quoted strings, string slicing</a:t>
            </a:r>
          </a:p>
          <a:p>
            <a:r>
              <a:rPr lang="en-US" dirty="0"/>
              <a:t>Assignment operators like +=, -=</a:t>
            </a:r>
          </a:p>
          <a:p>
            <a:r>
              <a:rPr lang="en-US" dirty="0"/>
              <a:t>Object orientation, methods (everything is functional now)</a:t>
            </a:r>
          </a:p>
          <a:p>
            <a:r>
              <a:rPr lang="en-US" dirty="0"/>
              <a:t>Mutable data structures, arrays</a:t>
            </a:r>
          </a:p>
          <a:p>
            <a:r>
              <a:rPr lang="en-US" dirty="0"/>
              <a:t>Data type discussion</a:t>
            </a:r>
          </a:p>
          <a:p>
            <a:r>
              <a:rPr lang="en-US" dirty="0"/>
              <a:t>“Laundry lists” (i.e., operators)</a:t>
            </a:r>
          </a:p>
          <a:p>
            <a:r>
              <a:rPr lang="en-US" dirty="0"/>
              <a:t>External libraries</a:t>
            </a:r>
          </a:p>
          <a:p>
            <a:r>
              <a:rPr lang="en-US" dirty="0" err="1"/>
              <a:t>Elif</a:t>
            </a:r>
            <a:endParaRPr lang="en-US" dirty="0"/>
          </a:p>
          <a:p>
            <a:r>
              <a:rPr lang="en-US" dirty="0"/>
              <a:t>While loops</a:t>
            </a:r>
          </a:p>
          <a:p>
            <a:r>
              <a:rPr lang="en-US" dirty="0"/>
              <a:t>Infinite loop interruption</a:t>
            </a:r>
          </a:p>
          <a:p>
            <a:r>
              <a:rPr lang="en-US" dirty="0"/>
              <a:t>Comments (except commenting out functions)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187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Example function with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622F-F57F-7A48-92A7-958755BE5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859" y="723445"/>
            <a:ext cx="7135665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new list consisting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  <a:p>
            <a:pPr marL="14605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>
                <a:latin typeface="+mj-lt"/>
                <a:cs typeface="Courier New" panose="02070309020205020404" pitchFamily="49" charset="0"/>
              </a:rPr>
              <a:t>For example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addToList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 “apples”, “juice” ], “milk”)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becomes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“apples”, “juice”, “milk” 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5" y="2632131"/>
            <a:ext cx="7749670" cy="2020824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E32B71DC-1068-9E46-8AEE-DC324C139A0D}"/>
              </a:ext>
            </a:extLst>
          </p:cNvPr>
          <p:cNvSpPr/>
          <p:nvPr/>
        </p:nvSpPr>
        <p:spPr>
          <a:xfrm>
            <a:off x="319535" y="4148491"/>
            <a:ext cx="2996241" cy="787309"/>
          </a:xfrm>
          <a:prstGeom prst="wedgeEllipseCallout">
            <a:avLst>
              <a:gd name="adj1" fmla="val 41077"/>
              <a:gd name="adj2" fmla="val -8901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ysClr val="windowText" lastClr="000000"/>
                </a:solidFill>
              </a:rPr>
              <a:t>List consisting of </a:t>
            </a:r>
            <a:r>
              <a:rPr lang="en-US" sz="1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28341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F59C-D9EC-5945-B00B-1D096398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859" y="207700"/>
            <a:ext cx="7038900" cy="696426"/>
          </a:xfrm>
        </p:spPr>
        <p:txBody>
          <a:bodyPr/>
          <a:lstStyle/>
          <a:p>
            <a:r>
              <a:rPr lang="en-US" dirty="0"/>
              <a:t>Try it out (and take turns!)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5578B-2605-9844-8049-769F6D78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09" y="1000621"/>
            <a:ext cx="8369782" cy="2182526"/>
          </a:xfrm>
          <a:prstGeom prst="rect">
            <a:avLst/>
          </a:prstGeom>
        </p:spPr>
      </p:pic>
      <p:sp>
        <p:nvSpPr>
          <p:cNvPr id="8" name="Action Button: Forward or Next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036BC93-5431-DC45-9E6B-B9B582F968FB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94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BB2-EA03-DE4C-B97D-8EF68B87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lists?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15F6E-541A-D645-8A8B-2F4BF5430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567550"/>
            <a:ext cx="7918704" cy="2911200"/>
          </a:xfrm>
        </p:spPr>
        <p:txBody>
          <a:bodyPr/>
          <a:lstStyle/>
          <a:p>
            <a:r>
              <a:rPr lang="en-US" sz="2000" dirty="0"/>
              <a:t>You can put anything in a list</a:t>
            </a:r>
          </a:p>
          <a:p>
            <a:r>
              <a:rPr lang="en-US" sz="2000" dirty="0"/>
              <a:t>They are much like strings, therefore..</a:t>
            </a:r>
          </a:p>
          <a:p>
            <a:r>
              <a:rPr lang="en-US" sz="2000" dirty="0"/>
              <a:t>We can glue two lists together  with </a:t>
            </a:r>
            <a:r>
              <a:rPr lang="en-US" sz="2000" dirty="0">
                <a:solidFill>
                  <a:srgbClr val="FFFF00"/>
                </a:solidFill>
              </a:rPr>
              <a:t>+</a:t>
            </a:r>
          </a:p>
          <a:p>
            <a:r>
              <a:rPr lang="en-US" sz="2000" dirty="0"/>
              <a:t>We can get the length of list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with the function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/>
              <a:t>Elements of a list are indexed from </a:t>
            </a:r>
            <a:r>
              <a:rPr lang="en-US" sz="2000" dirty="0">
                <a:solidFill>
                  <a:srgbClr val="FFFF00"/>
                </a:solidFill>
              </a:rPr>
              <a:t>0</a:t>
            </a:r>
          </a:p>
          <a:p>
            <a:r>
              <a:rPr lang="en-US" sz="2000" dirty="0"/>
              <a:t>To get the element of string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/>
              <a:t> at index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, use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[x]</a:t>
            </a:r>
          </a:p>
        </p:txBody>
      </p:sp>
    </p:spTree>
    <p:extLst>
      <p:ext uri="{BB962C8B-B14F-4D97-AF65-F5344CB8AC3E}">
        <p14:creationId xmlns:p14="http://schemas.microsoft.com/office/powerpoint/2010/main" val="2798090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459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6304D-0A68-8A4F-B45F-0F0FC919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93" y="1104648"/>
            <a:ext cx="7807013" cy="217488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914754" y="3557573"/>
            <a:ext cx="7479438" cy="962557"/>
          </a:xfrm>
          <a:prstGeom prst="wedgeRoundRectCallout">
            <a:avLst>
              <a:gd name="adj1" fmla="val -10408"/>
              <a:gd name="adj2" fmla="val -188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/>
              <a:t> is a “variable”</a:t>
            </a:r>
          </a:p>
          <a:p>
            <a:pPr algn="ctr"/>
            <a:r>
              <a:rPr lang="en-US" sz="2000" b="1" dirty="0"/>
              <a:t>Variables remember values so you can use them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3C10D-A0F5-8E4A-AF05-6A9B502DA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3" y="1956040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64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EFC5F1-0A93-874F-9CC7-F82D3C6A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a shopping list?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EF8D-9F00-6348-93AC-60690B7F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016724"/>
            <a:ext cx="7877099" cy="219440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FD4FE62-81BD-CC4D-81D1-11553144955B}"/>
              </a:ext>
            </a:extLst>
          </p:cNvPr>
          <p:cNvSpPr/>
          <p:nvPr/>
        </p:nvSpPr>
        <p:spPr>
          <a:xfrm>
            <a:off x="1673352" y="3557573"/>
            <a:ext cx="5246194" cy="962557"/>
          </a:xfrm>
          <a:prstGeom prst="wedgeRoundRectCallout">
            <a:avLst>
              <a:gd name="adj1" fmla="val 13358"/>
              <a:gd name="adj2" fmla="val -1452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Python can recall 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7DB7C-5DB6-A64F-8E48-015D50626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50" y="1878402"/>
            <a:ext cx="1621972" cy="3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65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19F34-1E12-FE48-AAF5-20568A89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65" y="1189096"/>
            <a:ext cx="8031773" cy="20943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26A030-D61B-404A-8018-0872CBEC2E94}"/>
              </a:ext>
            </a:extLst>
          </p:cNvPr>
          <p:cNvSpPr/>
          <p:nvPr/>
        </p:nvSpPr>
        <p:spPr>
          <a:xfrm>
            <a:off x="4270075" y="3648974"/>
            <a:ext cx="3856008" cy="854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1148109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D2027-B60A-364D-844D-43FB1463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69" y="1175253"/>
            <a:ext cx="7867396" cy="2051523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C32E501-1620-2A4A-96D5-36E9BD47525E}"/>
              </a:ext>
            </a:extLst>
          </p:cNvPr>
          <p:cNvSpPr/>
          <p:nvPr/>
        </p:nvSpPr>
        <p:spPr>
          <a:xfrm>
            <a:off x="914753" y="3557573"/>
            <a:ext cx="5503631" cy="962557"/>
          </a:xfrm>
          <a:prstGeom prst="wedgeRoundRectCallout">
            <a:avLst>
              <a:gd name="adj1" fmla="val 31091"/>
              <a:gd name="adj2" fmla="val -112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The value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cs typeface="Courier New" panose="02070309020205020404" pitchFamily="49" charset="0"/>
              </a:rPr>
              <a:t> has </a:t>
            </a:r>
            <a:r>
              <a:rPr lang="en-US" sz="2000" i="1" dirty="0">
                <a:cs typeface="Courier New" panose="02070309020205020404" pitchFamily="49" charset="0"/>
              </a:rPr>
              <a:t>not</a:t>
            </a:r>
            <a:r>
              <a:rPr lang="en-US" sz="2000" dirty="0">
                <a:cs typeface="Courier New" panose="02070309020205020404" pitchFamily="49" charset="0"/>
              </a:rPr>
              <a:t> changed…</a:t>
            </a:r>
          </a:p>
          <a:p>
            <a:pPr algn="ctr"/>
            <a:r>
              <a:rPr lang="en-US" sz="2000" dirty="0">
                <a:cs typeface="Courier New" panose="02070309020205020404" pitchFamily="49" charset="0"/>
              </a:rPr>
              <a:t>(because we didn’t tell Python to do that)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7208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C65D8-C887-DE4F-949A-4D040C48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9" y="1086619"/>
            <a:ext cx="8072441" cy="210499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9DA8E82-B37A-254E-91BF-608F08EDABEA}"/>
              </a:ext>
            </a:extLst>
          </p:cNvPr>
          <p:cNvSpPr/>
          <p:nvPr/>
        </p:nvSpPr>
        <p:spPr>
          <a:xfrm>
            <a:off x="641839" y="3557573"/>
            <a:ext cx="6965969" cy="962557"/>
          </a:xfrm>
          <a:prstGeom prst="wedgeRoundRectCallout">
            <a:avLst>
              <a:gd name="adj1" fmla="val 22119"/>
              <a:gd name="adj2" fmla="val -1287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Here we tell Python to store a new value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7648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E83BFFC-E5D7-9740-A841-2668C1492C8C}"/>
              </a:ext>
            </a:extLst>
          </p:cNvPr>
          <p:cNvSpPr/>
          <p:nvPr/>
        </p:nvSpPr>
        <p:spPr>
          <a:xfrm>
            <a:off x="4736592" y="3560630"/>
            <a:ext cx="3475423" cy="962557"/>
          </a:xfrm>
          <a:prstGeom prst="wedgeRoundRectCallout">
            <a:avLst>
              <a:gd name="adj1" fmla="val 33328"/>
              <a:gd name="adj2" fmla="val -1150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ourier New" panose="02070309020205020404" pitchFamily="49" charset="0"/>
              </a:rPr>
              <a:t>Now “rice” </a:t>
            </a:r>
            <a:r>
              <a:rPr lang="en-US" sz="2000" i="1" dirty="0">
                <a:cs typeface="Courier New" panose="02070309020205020404" pitchFamily="49" charset="0"/>
              </a:rPr>
              <a:t>is</a:t>
            </a:r>
            <a:r>
              <a:rPr lang="en-US" sz="2000" dirty="0">
                <a:cs typeface="Courier New" panose="02070309020205020404" pitchFamily="49" charset="0"/>
              </a:rPr>
              <a:t> in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</a:p>
        </p:txBody>
      </p:sp>
    </p:spTree>
    <p:extLst>
      <p:ext uri="{BB962C8B-B14F-4D97-AF65-F5344CB8AC3E}">
        <p14:creationId xmlns:p14="http://schemas.microsoft.com/office/powerpoint/2010/main" val="142800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/>
          </p:nvPr>
        </p:nvSpPr>
        <p:spPr>
          <a:xfrm>
            <a:off x="2929675" y="1546750"/>
            <a:ext cx="6319200" cy="25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272425" y="4311100"/>
            <a:ext cx="4552200" cy="506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Montserrat"/>
                <a:ea typeface="Montserrat"/>
                <a:cs typeface="Montserrat"/>
                <a:sym typeface="Montserrat"/>
              </a:rPr>
              <a:t>Code Afrique Team</a:t>
            </a: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F18ED-7EB1-004A-BAC7-BF2157ED7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adding “rice” to the shopping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3F1A7-C06C-5C49-A3DE-67CE0634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1158848"/>
            <a:ext cx="8233775" cy="2147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8D864-7D92-4641-8875-19A01E157CA7}"/>
              </a:ext>
            </a:extLst>
          </p:cNvPr>
          <p:cNvSpPr txBox="1"/>
          <p:nvPr/>
        </p:nvSpPr>
        <p:spPr>
          <a:xfrm>
            <a:off x="1920240" y="3480054"/>
            <a:ext cx="6385562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Now practice adding some more items to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groceries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7B2B99E-89FC-2C4F-AEF7-9FD34985C084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70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4A11-2B7F-2A45-8A0F-8C7145B7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variables?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CCD11-8B91-A642-84E3-AB3B3379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544" y="1567550"/>
            <a:ext cx="7818120" cy="2911200"/>
          </a:xfrm>
        </p:spPr>
        <p:txBody>
          <a:bodyPr/>
          <a:lstStyle/>
          <a:p>
            <a:r>
              <a:rPr lang="en-US" sz="2400" dirty="0"/>
              <a:t>Each variable has a name</a:t>
            </a:r>
          </a:p>
          <a:p>
            <a:r>
              <a:rPr lang="en-US" sz="2400" dirty="0"/>
              <a:t>You can store any value in a variable</a:t>
            </a:r>
          </a:p>
          <a:p>
            <a:r>
              <a:rPr lang="en-US" sz="2400" dirty="0"/>
              <a:t>The notation for this in Python is     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value</a:t>
            </a:r>
          </a:p>
          <a:p>
            <a:r>
              <a:rPr lang="en-US" sz="2400" dirty="0"/>
              <a:t>You can change the value of a variable the same way</a:t>
            </a:r>
          </a:p>
          <a:p>
            <a:pPr marL="14605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1646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Loops</a:t>
            </a:r>
            <a:endParaRPr dirty="0"/>
          </a:p>
        </p:txBody>
      </p:sp>
      <p:pic>
        <p:nvPicPr>
          <p:cNvPr id="3" name="Graphic 2" descr="Circles with arrows">
            <a:extLst>
              <a:ext uri="{FF2B5EF4-FFF2-40B4-BE49-F238E27FC236}">
                <a16:creationId xmlns:a16="http://schemas.microsoft.com/office/drawing/2014/main" id="{0A4BA402-637C-4441-A48B-2E76CE5F4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7150" y="2114550"/>
            <a:ext cx="2817930" cy="281793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1BBD06E-0202-B749-8400-784AC9976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48804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</p:txBody>
      </p:sp>
    </p:spTree>
    <p:extLst>
      <p:ext uri="{BB962C8B-B14F-4D97-AF65-F5344CB8AC3E}">
        <p14:creationId xmlns:p14="http://schemas.microsoft.com/office/powerpoint/2010/main" val="934325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8B5D-7B85-CD4C-BCD3-FBC5781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something with each element of a 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E1E52-FF8E-204D-86FA-B106BAB2E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6624" y="1039660"/>
            <a:ext cx="7798776" cy="357806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the product of all elements in a list of numbers</a:t>
            </a:r>
          </a:p>
          <a:p>
            <a:r>
              <a:rPr lang="en-US" sz="2000" i="1" dirty="0"/>
              <a:t>How would you do this writing on a piece of paper?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Start with the first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Multiply with the next number</a:t>
            </a:r>
          </a:p>
          <a:p>
            <a:pPr marL="958850" lvl="1" indent="-342900">
              <a:buFont typeface="+mj-lt"/>
              <a:buAutoNum type="arabicPeriod"/>
            </a:pPr>
            <a:r>
              <a:rPr lang="en-US" sz="1800" dirty="0"/>
              <a:t>Repeat until done with all numbers</a:t>
            </a:r>
          </a:p>
          <a:p>
            <a:pPr lvl="1"/>
            <a:endParaRPr lang="en-US" sz="1600" dirty="0"/>
          </a:p>
          <a:p>
            <a:pPr marL="146050" indent="0">
              <a:buNone/>
            </a:pP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This is called a “loop”</a:t>
            </a:r>
          </a:p>
        </p:txBody>
      </p:sp>
    </p:spTree>
    <p:extLst>
      <p:ext uri="{BB962C8B-B14F-4D97-AF65-F5344CB8AC3E}">
        <p14:creationId xmlns:p14="http://schemas.microsoft.com/office/powerpoint/2010/main" val="1093713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48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</p:spTree>
    <p:extLst>
      <p:ext uri="{BB962C8B-B14F-4D97-AF65-F5344CB8AC3E}">
        <p14:creationId xmlns:p14="http://schemas.microsoft.com/office/powerpoint/2010/main" val="128675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FC765C1-4B37-0D4F-862B-C14740B98A2F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52653"/>
              <a:gd name="adj2" fmla="val -89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91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293779" cy="962557"/>
          </a:xfrm>
          <a:prstGeom prst="wedgeRoundRectCallout">
            <a:avLst>
              <a:gd name="adj1" fmla="val 131223"/>
              <a:gd name="adj2" fmla="val -1900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updated each time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A121057-3F35-CB40-A152-CA306F6CCBF8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52653"/>
              <a:gd name="adj2" fmla="val -89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615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16" y="904126"/>
            <a:ext cx="6564266" cy="263543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E1C7AF0-471C-554F-9BAC-220972F3904B}"/>
              </a:ext>
            </a:extLst>
          </p:cNvPr>
          <p:cNvSpPr/>
          <p:nvPr/>
        </p:nvSpPr>
        <p:spPr>
          <a:xfrm>
            <a:off x="96714" y="1547646"/>
            <a:ext cx="1722559" cy="962557"/>
          </a:xfrm>
          <a:prstGeom prst="wedgeRoundRectCallout">
            <a:avLst>
              <a:gd name="adj1" fmla="val 125301"/>
              <a:gd name="adj2" fmla="val 2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a variable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6DC86E-4D8B-CD45-A3AE-D7F683D39083}"/>
              </a:ext>
            </a:extLst>
          </p:cNvPr>
          <p:cNvSpPr/>
          <p:nvPr/>
        </p:nvSpPr>
        <p:spPr>
          <a:xfrm>
            <a:off x="134449" y="2693096"/>
            <a:ext cx="1722559" cy="962557"/>
          </a:xfrm>
          <a:prstGeom prst="wedgeRoundRectCallout">
            <a:avLst>
              <a:gd name="adj1" fmla="val 152653"/>
              <a:gd name="adj2" fmla="val -89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is an element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75A9E36-E5B8-7345-9DA7-99DB21B6EAB1}"/>
              </a:ext>
            </a:extLst>
          </p:cNvPr>
          <p:cNvSpPr/>
          <p:nvPr/>
        </p:nvSpPr>
        <p:spPr>
          <a:xfrm>
            <a:off x="3613639" y="3903430"/>
            <a:ext cx="5397743" cy="962557"/>
          </a:xfrm>
          <a:prstGeom prst="wedgeRoundRectCallout">
            <a:avLst>
              <a:gd name="adj1" fmla="val 11279"/>
              <a:gd name="adj2" fmla="val -2292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  <a:cs typeface="Courier New" panose="02070309020205020404" pitchFamily="49" charset="0"/>
              </a:rPr>
              <a:t>Here,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total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is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1 * 3 * 2 * 4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CD22183-C89F-3A47-96AE-5D0D5A2944AB}"/>
              </a:ext>
            </a:extLst>
          </p:cNvPr>
          <p:cNvSpPr/>
          <p:nvPr/>
        </p:nvSpPr>
        <p:spPr>
          <a:xfrm>
            <a:off x="153337" y="3903430"/>
            <a:ext cx="2293779" cy="962557"/>
          </a:xfrm>
          <a:prstGeom prst="wedgeRoundRectCallout">
            <a:avLst>
              <a:gd name="adj1" fmla="val 131223"/>
              <a:gd name="adj2" fmla="val -1900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  <a:r>
              <a:rPr lang="en-US" sz="2000" dirty="0"/>
              <a:t> is updated each time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59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A63E-C280-E949-880A-EA27962D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Python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6EE18-D493-6A4B-BE5A-BE62CC511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800" dirty="0"/>
              <a:t>A  language to tell a computer what to do</a:t>
            </a:r>
          </a:p>
          <a:p>
            <a:r>
              <a:rPr lang="en-US" sz="2800" dirty="0"/>
              <a:t>Computers are stupid---they need to be told </a:t>
            </a:r>
            <a:r>
              <a:rPr lang="en-US" sz="2800" i="1" dirty="0"/>
              <a:t>EXACTLY</a:t>
            </a:r>
            <a:r>
              <a:rPr lang="en-US" sz="2800" dirty="0"/>
              <a:t> what to do</a:t>
            </a:r>
          </a:p>
          <a:p>
            <a:r>
              <a:rPr lang="en-US" sz="2800" dirty="0"/>
              <a:t>There are many programming languages</a:t>
            </a:r>
          </a:p>
          <a:p>
            <a:r>
              <a:rPr lang="en-US" sz="2800" dirty="0"/>
              <a:t>Python is good for learning to program</a:t>
            </a:r>
          </a:p>
        </p:txBody>
      </p:sp>
    </p:spTree>
    <p:extLst>
      <p:ext uri="{BB962C8B-B14F-4D97-AF65-F5344CB8AC3E}">
        <p14:creationId xmlns:p14="http://schemas.microsoft.com/office/powerpoint/2010/main" val="30573447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2EDB-61FC-3F4D-96EE-F25D044E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1" y="207700"/>
            <a:ext cx="7557922" cy="696426"/>
          </a:xfrm>
        </p:spPr>
        <p:txBody>
          <a:bodyPr/>
          <a:lstStyle/>
          <a:p>
            <a:r>
              <a:rPr lang="en-US" dirty="0"/>
              <a:t>Write your own: below change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dirty="0"/>
              <a:t>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+mn-lt"/>
                <a:cs typeface="Courier New" panose="02070309020205020404" pitchFamily="49" charset="0"/>
              </a:rPr>
              <a:t>That is, add all the items in the list together</a:t>
            </a:r>
            <a:endParaRPr lang="en-US" dirty="0"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FB476-4532-FB4F-9B97-2EAA91DA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85" y="1220649"/>
            <a:ext cx="7744481" cy="3109265"/>
          </a:xfrm>
          <a:prstGeom prst="rect">
            <a:avLst/>
          </a:prstGeom>
        </p:spPr>
      </p:pic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596124-E3F5-D740-96A1-4D893E36CC21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7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538A-0923-DF47-B82F-CBAE6FF4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write a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reverse(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that reverses the elements in a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8832D-5021-114A-80AA-AB2CEE6C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07" y="1396722"/>
            <a:ext cx="8440615" cy="235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14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2C5B-CEC7-6246-83C8-7C9A8E9F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practice with loops</a:t>
            </a:r>
            <a:br>
              <a:rPr lang="en-US" dirty="0"/>
            </a:br>
            <a:r>
              <a:rPr lang="en-US" sz="1800" dirty="0"/>
              <a:t>(</a:t>
            </a:r>
            <a:r>
              <a:rPr lang="en-US" sz="1800" dirty="0">
                <a:solidFill>
                  <a:srgbClr val="FFFF00"/>
                </a:solidFill>
              </a:rPr>
              <a:t>remember: everybody gets a turn</a:t>
            </a:r>
            <a:r>
              <a:rPr lang="en-US" sz="1800" dirty="0"/>
              <a:t>!)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94286-DA17-B342-A554-FCFA1D544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6961" y="904126"/>
            <a:ext cx="76506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double(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returns a list consisting of all the numbers in </a:t>
            </a:r>
            <a:r>
              <a:rPr lang="en-US" sz="2400" dirty="0" err="1"/>
              <a:t>Lst</a:t>
            </a:r>
            <a:r>
              <a:rPr lang="en-US" sz="2400" dirty="0"/>
              <a:t>, but then doubled</a:t>
            </a:r>
          </a:p>
          <a:p>
            <a:r>
              <a:rPr lang="en-US" sz="1800" dirty="0"/>
              <a:t>For example,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double([ 3, 1, 4 ])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[ 6, 2, 8 ]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1A91B-E82C-4746-A78C-0E7272290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2" y="2337758"/>
            <a:ext cx="4878055" cy="2307897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E710AE5-BD2B-0B44-A7EB-7CAC4458F56A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04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51916-77E7-5E4F-8ACB-0F3A6F02B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346" y="904126"/>
            <a:ext cx="8396654" cy="2911200"/>
          </a:xfrm>
        </p:spPr>
        <p:txBody>
          <a:bodyPr/>
          <a:lstStyle/>
          <a:p>
            <a:pPr marL="146050" indent="0" algn="ctr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squares(start, end)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that returns a list of all the squares of the numbers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(inclusive) through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(exclusive)</a:t>
            </a:r>
          </a:p>
          <a:p>
            <a:pPr marL="146050" indent="0" algn="ctr">
              <a:buNone/>
            </a:pPr>
            <a:endParaRPr lang="en-US" sz="2000" dirty="0"/>
          </a:p>
          <a:p>
            <a:pPr marL="146050" indent="0" algn="ctr">
              <a:buNone/>
            </a:pPr>
            <a:r>
              <a:rPr lang="en-US" sz="2400" dirty="0"/>
              <a:t>(in Computer Science, “inclusive” means that the value is included, and “exclusive” means that the value is excluded)</a:t>
            </a:r>
          </a:p>
          <a:p>
            <a:pPr marL="146050" indent="0" algn="ctr">
              <a:buNone/>
            </a:pPr>
            <a:endParaRPr lang="en-US" sz="1800" dirty="0"/>
          </a:p>
          <a:p>
            <a:pPr marL="146050" indent="0" algn="ctr">
              <a:buNone/>
            </a:pPr>
            <a:r>
              <a:rPr lang="en-US" sz="2000" dirty="0"/>
              <a:t>For example,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squares(1, 10)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should return</a:t>
            </a:r>
          </a:p>
          <a:p>
            <a:pPr marL="146050" indent="0" algn="ctr">
              <a:buNone/>
            </a:pPr>
            <a:r>
              <a:rPr lang="en-US" sz="2000" dirty="0"/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[ 1, 4, 9, 16, 25, 36, 49, 64, 81 ]</a:t>
            </a:r>
          </a:p>
        </p:txBody>
      </p:sp>
    </p:spTree>
    <p:extLst>
      <p:ext uri="{BB962C8B-B14F-4D97-AF65-F5344CB8AC3E}">
        <p14:creationId xmlns:p14="http://schemas.microsoft.com/office/powerpoint/2010/main" val="877368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26E5-692E-3D42-A86C-42AC30FF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586B9-8DB9-1F46-BEFB-60D6E99F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1783135"/>
            <a:ext cx="7376746" cy="245623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F64B4AE-D3E3-8548-960E-B03345A72447}"/>
              </a:ext>
            </a:extLst>
          </p:cNvPr>
          <p:cNvSpPr/>
          <p:nvPr/>
        </p:nvSpPr>
        <p:spPr>
          <a:xfrm>
            <a:off x="4695093" y="422847"/>
            <a:ext cx="4053253" cy="962557"/>
          </a:xfrm>
          <a:prstGeom prst="wedgeRoundRectCallout">
            <a:avLst>
              <a:gd name="adj1" fmla="val -79059"/>
              <a:gd name="adj2" fmla="val 1945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1800" dirty="0"/>
              <a:t> generates the integers from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800" dirty="0"/>
              <a:t> (inclusive)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800" dirty="0"/>
              <a:t> (exclusive)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141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 with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factorial(n)</a:t>
            </a:r>
            <a:r>
              <a:rPr lang="en-US" sz="1800" dirty="0"/>
              <a:t> that returns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800" dirty="0"/>
              <a:t>!  is defined to be the product of all the integers from 1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factorial(3)</a:t>
            </a:r>
            <a:r>
              <a:rPr lang="en-US" sz="1800" dirty="0"/>
              <a:t> is equal to 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1 * 2 * 3 (that is, 6)</a:t>
            </a:r>
          </a:p>
          <a:p>
            <a:pPr marL="14605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650FC-BA3C-8D4E-AE4A-64421DC7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76919"/>
            <a:ext cx="6963508" cy="227301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19241E6-0929-724C-9673-78DA8084F680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137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loops?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16" y="1393814"/>
            <a:ext cx="7376280" cy="2911200"/>
          </a:xfrm>
        </p:spPr>
        <p:txBody>
          <a:bodyPr/>
          <a:lstStyle/>
          <a:p>
            <a:r>
              <a:rPr lang="en-US" sz="2000" dirty="0"/>
              <a:t>You can use a loop to visit every element in a list (or string)</a:t>
            </a:r>
          </a:p>
          <a:p>
            <a:r>
              <a:rPr lang="en-US" sz="2000" dirty="0"/>
              <a:t>Alternatively, you can use a loop to visit over a </a:t>
            </a:r>
            <a:r>
              <a:rPr lang="en-US" sz="2000" i="1" dirty="0"/>
              <a:t>range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range(start, end)</a:t>
            </a:r>
            <a:r>
              <a:rPr lang="en-US" sz="2000" dirty="0"/>
              <a:t> includes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2000" dirty="0"/>
              <a:t> but not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2000" dirty="0"/>
              <a:t>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Generic format of a function with a  loop: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E7E7F-D19A-E342-AD5F-8D6831D7F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096" y="2571750"/>
            <a:ext cx="3675888" cy="15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3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STATEMENTS</a:t>
            </a:r>
            <a:endParaRPr/>
          </a:p>
        </p:txBody>
      </p:sp>
      <p:pic>
        <p:nvPicPr>
          <p:cNvPr id="486" name="Google Shape;4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725" y="2470150"/>
            <a:ext cx="2726300" cy="22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What if you want to do something only sometimes?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6381-E267-C545-BD2B-A5B729FE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904126"/>
            <a:ext cx="5837284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feeling(temp)</a:t>
            </a:r>
            <a:r>
              <a:rPr lang="en-US" sz="2000" dirty="0"/>
              <a:t> that returns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“cold”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if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temp &lt; 20 </a:t>
            </a:r>
            <a:r>
              <a:rPr lang="en-US" sz="2000" dirty="0"/>
              <a:t>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“hot”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000" dirty="0"/>
              <a:t>otherwise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61" y="1815076"/>
            <a:ext cx="6674338" cy="26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62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0403F-77AC-C44B-91A9-18B820AA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52" y="904125"/>
            <a:ext cx="7851438" cy="3113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C7C292-0FB0-EB4E-9DDC-A6B15C9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00" y="207700"/>
            <a:ext cx="7419899" cy="696426"/>
          </a:xfrm>
        </p:spPr>
        <p:txBody>
          <a:bodyPr/>
          <a:lstStyle/>
          <a:p>
            <a:r>
              <a:rPr lang="en-US" sz="2000" dirty="0"/>
              <a:t>Correct indentation is important!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D9A027-3B6B-514F-9C82-47936B65C341}"/>
              </a:ext>
            </a:extLst>
          </p:cNvPr>
          <p:cNvCxnSpPr>
            <a:cxnSpLocks/>
          </p:cNvCxnSpPr>
          <p:nvPr/>
        </p:nvCxnSpPr>
        <p:spPr>
          <a:xfrm>
            <a:off x="2048607" y="2365130"/>
            <a:ext cx="0" cy="116937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18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46D5-65E1-BD4B-BB01-674D59FD5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</p:spPr>
            <p:txBody>
              <a:bodyPr/>
              <a:lstStyle/>
              <a:p>
                <a:r>
                  <a:rPr lang="en-US" sz="2800" dirty="0"/>
                  <a:t>For 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3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+ 4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𝑠𝑢𝑚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151BB0-884F-DE4A-8D55-FABFF1E29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21765" y="1116150"/>
                <a:ext cx="7038900" cy="29112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5878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if statements in for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41" y="1918342"/>
            <a:ext cx="8086336" cy="219130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EF518-2D12-FA4D-8AC4-AE6C4E6CC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3854"/>
            <a:ext cx="7038900" cy="1788477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Write a function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delete(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that returns a list consisting of the elements of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/>
              <a:t> except for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E72BA-F45C-A948-BA0A-D5ADC31F1CD8}"/>
              </a:ext>
            </a:extLst>
          </p:cNvPr>
          <p:cNvSpPr txBox="1"/>
          <p:nvPr/>
        </p:nvSpPr>
        <p:spPr>
          <a:xfrm>
            <a:off x="501161" y="4269743"/>
            <a:ext cx="467457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400" dirty="0">
                <a:solidFill>
                  <a:schemeClr val="bg1"/>
                </a:solidFill>
              </a:rPr>
              <a:t>  means “is not the same as”</a:t>
            </a:r>
          </a:p>
        </p:txBody>
      </p:sp>
    </p:spTree>
    <p:extLst>
      <p:ext uri="{BB962C8B-B14F-4D97-AF65-F5344CB8AC3E}">
        <p14:creationId xmlns:p14="http://schemas.microsoft.com/office/powerpoint/2010/main" val="29166827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indentation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5090-0944-814B-9AD1-0594F4F50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" t="30139" r="57435" b="8873"/>
          <a:stretch/>
        </p:blipFill>
        <p:spPr>
          <a:xfrm>
            <a:off x="1380392" y="1383028"/>
            <a:ext cx="5943600" cy="23774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DD0E-03F0-954D-B0BD-617340F887FE}"/>
              </a:ext>
            </a:extLst>
          </p:cNvPr>
          <p:cNvCxnSpPr>
            <a:cxnSpLocks/>
          </p:cNvCxnSpPr>
          <p:nvPr/>
        </p:nvCxnSpPr>
        <p:spPr>
          <a:xfrm>
            <a:off x="2294793" y="1863968"/>
            <a:ext cx="0" cy="170570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DB01A5-A1FB-4240-818F-FB4AB9D82FE1}"/>
              </a:ext>
            </a:extLst>
          </p:cNvPr>
          <p:cNvCxnSpPr>
            <a:cxnSpLocks/>
          </p:cNvCxnSpPr>
          <p:nvPr/>
        </p:nvCxnSpPr>
        <p:spPr>
          <a:xfrm>
            <a:off x="3033347" y="2571749"/>
            <a:ext cx="0" cy="69019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943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4C0C2-D1B3-3B43-B39A-B3A8FB6E0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27" y="2917286"/>
            <a:ext cx="4584700" cy="187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87F8F-7CF8-4242-A38D-F8E65295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782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375E22C-0A84-944D-AD72-5CACAFE5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7" y="860994"/>
            <a:ext cx="4584700" cy="187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36081-91F8-FD4A-9447-F183D1C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indentations: what do these do?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56FD7-390C-1446-B55B-9230FFCF23E4}"/>
              </a:ext>
            </a:extLst>
          </p:cNvPr>
          <p:cNvSpPr txBox="1"/>
          <p:nvPr/>
        </p:nvSpPr>
        <p:spPr>
          <a:xfrm>
            <a:off x="6400800" y="904126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in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Lst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FCD0F-5E8B-3C44-A532-8F8DF1EEA71E}"/>
              </a:ext>
            </a:extLst>
          </p:cNvPr>
          <p:cNvSpPr txBox="1"/>
          <p:nvPr/>
        </p:nvSpPr>
        <p:spPr>
          <a:xfrm>
            <a:off x="6400800" y="2996695"/>
            <a:ext cx="249474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This returns after the first element that is not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F355A4-FDCA-8E49-9B5E-28960C3B8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227" y="2908660"/>
            <a:ext cx="4584700" cy="1879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ED3B08-31ED-8E4E-94D6-85CA3696A345}"/>
              </a:ext>
            </a:extLst>
          </p:cNvPr>
          <p:cNvCxnSpPr>
            <a:cxnSpLocks/>
          </p:cNvCxnSpPr>
          <p:nvPr/>
        </p:nvCxnSpPr>
        <p:spPr>
          <a:xfrm>
            <a:off x="2731422" y="1829797"/>
            <a:ext cx="0" cy="80988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7F742A-16E6-EC42-9F41-0F87D215F730}"/>
              </a:ext>
            </a:extLst>
          </p:cNvPr>
          <p:cNvCxnSpPr>
            <a:cxnSpLocks/>
          </p:cNvCxnSpPr>
          <p:nvPr/>
        </p:nvCxnSpPr>
        <p:spPr>
          <a:xfrm>
            <a:off x="3326645" y="4197024"/>
            <a:ext cx="0" cy="4526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7958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91BC-6BD3-8745-AD3E-C41C5D87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to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6EC02-7675-2B40-B074-011E4B8AE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664" y="904126"/>
            <a:ext cx="80172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/>
              <a:t>Write a function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count(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item)</a:t>
            </a:r>
            <a:r>
              <a:rPr lang="en-US" sz="2000" dirty="0"/>
              <a:t> that counts how many times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2000" dirty="0"/>
              <a:t> occurs in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/>
              <a:t>For example,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count([“apples”, “juice”, “apples”], “apples”)</a:t>
            </a:r>
            <a:r>
              <a:rPr lang="en-US" sz="18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800" dirty="0"/>
              <a:t>should return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BFE4-EB87-3C48-889D-CA700066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54" y="2163296"/>
            <a:ext cx="4183812" cy="2556242"/>
          </a:xfrm>
          <a:prstGeom prst="rect">
            <a:avLst/>
          </a:prstGeom>
        </p:spPr>
      </p:pic>
      <p:sp>
        <p:nvSpPr>
          <p:cNvPr id="5" name="Action Button: Forward or Next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835A844-C583-114A-9D7B-9314BCEF7F0D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00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EED3-0321-A94F-8C88-D5F6586B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about </a:t>
            </a:r>
            <a:r>
              <a:rPr lang="en-US" i="1" dirty="0"/>
              <a:t>if</a:t>
            </a:r>
            <a:r>
              <a:rPr lang="en-US" dirty="0"/>
              <a:t> statements?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642D9-38E7-9F46-9872-33E74CC2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731" y="1116150"/>
            <a:ext cx="8102117" cy="2911200"/>
          </a:xfrm>
        </p:spPr>
        <p:txBody>
          <a:bodyPr/>
          <a:lstStyle/>
          <a:p>
            <a:r>
              <a:rPr lang="en-US" sz="2000" dirty="0"/>
              <a:t>You can use an </a:t>
            </a:r>
            <a:r>
              <a:rPr lang="en-US" sz="2000" i="1" dirty="0">
                <a:solidFill>
                  <a:srgbClr val="FFFF00"/>
                </a:solidFill>
              </a:rPr>
              <a:t>if</a:t>
            </a:r>
            <a:r>
              <a:rPr lang="en-US" sz="2000" dirty="0">
                <a:solidFill>
                  <a:srgbClr val="FFFF00"/>
                </a:solidFill>
              </a:rPr>
              <a:t> statement </a:t>
            </a:r>
            <a:r>
              <a:rPr lang="en-US" sz="2000" dirty="0"/>
              <a:t>to execute code based on a condition</a:t>
            </a:r>
          </a:p>
          <a:p>
            <a:r>
              <a:rPr lang="en-US" sz="2000" dirty="0"/>
              <a:t>An </a:t>
            </a:r>
            <a:r>
              <a:rPr lang="en-US" sz="2000" i="1" dirty="0"/>
              <a:t>if</a:t>
            </a:r>
            <a:r>
              <a:rPr lang="en-US" sz="2000" dirty="0"/>
              <a:t> statement may have an “</a:t>
            </a:r>
            <a:r>
              <a:rPr lang="en-US" sz="2000" i="1" dirty="0">
                <a:solidFill>
                  <a:srgbClr val="FFFF00"/>
                </a:solidFill>
              </a:rPr>
              <a:t>else</a:t>
            </a:r>
            <a:r>
              <a:rPr lang="en-US" sz="2000" dirty="0"/>
              <a:t>” part (but not required)</a:t>
            </a:r>
          </a:p>
          <a:p>
            <a:r>
              <a:rPr lang="en-US" sz="2000" dirty="0"/>
              <a:t>You have to get indentation just so</a:t>
            </a:r>
          </a:p>
          <a:p>
            <a:r>
              <a:rPr lang="en-US" sz="2000" dirty="0"/>
              <a:t>You can use 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sz="2000" dirty="0"/>
              <a:t> to test if two values are different or not</a:t>
            </a:r>
          </a:p>
          <a:p>
            <a:r>
              <a:rPr lang="en-US" sz="2000" dirty="0"/>
              <a:t>By the way, </a:t>
            </a:r>
            <a:r>
              <a:rPr lang="en-US" sz="2000" dirty="0">
                <a:solidFill>
                  <a:srgbClr val="FFFF00"/>
                </a:solidFill>
              </a:rPr>
              <a:t>!=</a:t>
            </a:r>
            <a:r>
              <a:rPr lang="en-US" sz="2000" dirty="0"/>
              <a:t> works on numbers, strings, and even lists!</a:t>
            </a:r>
          </a:p>
        </p:txBody>
      </p:sp>
    </p:spTree>
    <p:extLst>
      <p:ext uri="{BB962C8B-B14F-4D97-AF65-F5344CB8AC3E}">
        <p14:creationId xmlns:p14="http://schemas.microsoft.com/office/powerpoint/2010/main" val="22053091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C86095-A5E0-EE4D-A0DB-E837F56B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with multiple functions</a:t>
            </a:r>
          </a:p>
        </p:txBody>
      </p:sp>
    </p:spTree>
    <p:extLst>
      <p:ext uri="{BB962C8B-B14F-4D97-AF65-F5344CB8AC3E}">
        <p14:creationId xmlns:p14="http://schemas.microsoft.com/office/powerpoint/2010/main" val="6702764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005" y="904126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	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 </a:t>
            </a:r>
            <a:r>
              <a:rPr lang="en-US" sz="1600" dirty="0"/>
              <a:t>if not</a:t>
            </a:r>
          </a:p>
          <a:p>
            <a:pPr marL="146050" indent="0">
              <a:buNone/>
            </a:pPr>
            <a:endParaRPr lang="en-US" sz="1600" dirty="0"/>
          </a:p>
          <a:p>
            <a:pPr marL="146050" indent="0">
              <a:buNone/>
            </a:pPr>
            <a:r>
              <a:rPr lang="en-US" sz="1600" dirty="0"/>
              <a:t>	For example: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shop(groceries, “rice”)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returns</a:t>
            </a:r>
          </a:p>
          <a:p>
            <a:pPr marL="14605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“we have rice”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”rice” </a:t>
            </a:r>
            <a:r>
              <a:rPr lang="en-US" sz="1600" dirty="0"/>
              <a:t>is in groceries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417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0533C-8659-9841-9B26-23B6069C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difficult programs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A670E-8001-B047-8432-4EC03E028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2782" y="757477"/>
            <a:ext cx="6612923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>
                <a:solidFill>
                  <a:srgbClr val="FFFF00"/>
                </a:solidFill>
              </a:rPr>
              <a:t>Split program into multiple functions!</a:t>
            </a:r>
          </a:p>
          <a:p>
            <a:r>
              <a:rPr lang="en-US" sz="1600" dirty="0"/>
              <a:t>Write a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shop(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string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have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if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/>
              <a:t> is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dirty="0"/>
              <a:t>, or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“we need </a:t>
            </a:r>
            <a:r>
              <a:rPr lang="en-US" sz="16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600" dirty="0"/>
              <a:t> if not</a:t>
            </a:r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CFB85-3A66-204C-8EDF-42B58DAB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84" y="1795373"/>
            <a:ext cx="6504317" cy="29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504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5BC82-8404-AD47-BE9F-7B04D280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writing a difficult program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18DC3-1289-3F45-BB73-BBF4F6991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0215" y="1116150"/>
            <a:ext cx="7312272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1600" dirty="0"/>
              <a:t>Write a function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intersect(Lst1, Lst2)</a:t>
            </a:r>
            <a:r>
              <a:rPr lang="en-US" sz="1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1600" dirty="0"/>
              <a:t>that returns the intersection of lists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Lst1</a:t>
            </a:r>
            <a:r>
              <a:rPr lang="en-US" sz="1600" dirty="0"/>
              <a:t>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Lst2</a:t>
            </a:r>
            <a:r>
              <a:rPr lang="en-US" sz="1600" dirty="0"/>
              <a:t> (a list of the elements that are in both lists).</a:t>
            </a:r>
          </a:p>
          <a:p>
            <a:r>
              <a:rPr lang="en-US" sz="1600" dirty="0"/>
              <a:t>You can again use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count(list, item)</a:t>
            </a:r>
            <a:r>
              <a:rPr lang="en-US" sz="1600" dirty="0">
                <a:latin typeface="+mn-lt"/>
                <a:cs typeface="Courier New" panose="02070309020205020404" pitchFamily="49" charset="0"/>
              </a:rPr>
              <a:t> </a:t>
            </a:r>
            <a:r>
              <a:rPr lang="en-US" sz="1600" dirty="0"/>
              <a:t>function to simplify the task</a:t>
            </a:r>
          </a:p>
        </p:txBody>
      </p:sp>
      <p:sp>
        <p:nvSpPr>
          <p:cNvPr id="4" name="Action Button: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F891C3A-FA71-EA47-898C-BB63C021FDB7}"/>
              </a:ext>
            </a:extLst>
          </p:cNvPr>
          <p:cNvSpPr/>
          <p:nvPr/>
        </p:nvSpPr>
        <p:spPr>
          <a:xfrm>
            <a:off x="8677656" y="0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0177F-38F8-4A4D-BFD3-609A57481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04" y="2107635"/>
            <a:ext cx="6473952" cy="28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9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in Python</a:t>
            </a:r>
            <a:endParaRPr dirty="0"/>
          </a:p>
        </p:txBody>
      </p:sp>
      <p:sp>
        <p:nvSpPr>
          <p:cNvPr id="664" name="Google Shape;664;p92"/>
          <p:cNvSpPr txBox="1">
            <a:spLocks noGrp="1"/>
          </p:cNvSpPr>
          <p:nvPr>
            <p:ph type="body" idx="1"/>
          </p:nvPr>
        </p:nvSpPr>
        <p:spPr>
          <a:xfrm>
            <a:off x="1244575" y="13664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f(x):</a:t>
            </a:r>
            <a:endParaRPr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3 * x + 4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" sz="800" dirty="0">
              <a:latin typeface="Courier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def square(x):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Montserrat"/>
                <a:cs typeface="Montserrat"/>
                <a:sym typeface="Montserrat"/>
              </a:rPr>
              <a:t>     return x * x</a:t>
            </a:r>
            <a:endParaRPr lang="en" sz="1800" dirty="0">
              <a:latin typeface="Courier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92"/>
          <p:cNvSpPr txBox="1"/>
          <p:nvPr/>
        </p:nvSpPr>
        <p:spPr>
          <a:xfrm>
            <a:off x="5128448" y="1407436"/>
            <a:ext cx="286300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Function “header”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6" name="Google Shape;666;p92"/>
          <p:cNvCxnSpPr>
            <a:cxnSpLocks/>
          </p:cNvCxnSpPr>
          <p:nvPr/>
        </p:nvCxnSpPr>
        <p:spPr>
          <a:xfrm flipH="1">
            <a:off x="2655549" y="1627012"/>
            <a:ext cx="24729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92"/>
          <p:cNvCxnSpPr/>
          <p:nvPr/>
        </p:nvCxnSpPr>
        <p:spPr>
          <a:xfrm rot="10800000">
            <a:off x="4816950" y="2155115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92"/>
          <p:cNvSpPr txBox="1"/>
          <p:nvPr/>
        </p:nvSpPr>
        <p:spPr>
          <a:xfrm>
            <a:off x="6319850" y="1925364"/>
            <a:ext cx="1671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“Body”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665;p92">
            <a:extLst>
              <a:ext uri="{FF2B5EF4-FFF2-40B4-BE49-F238E27FC236}">
                <a16:creationId xmlns:a16="http://schemas.microsoft.com/office/drawing/2014/main" id="{249413B7-ABBB-6243-AC41-79BD30E9BCEF}"/>
              </a:ext>
            </a:extLst>
          </p:cNvPr>
          <p:cNvSpPr txBox="1"/>
          <p:nvPr/>
        </p:nvSpPr>
        <p:spPr>
          <a:xfrm>
            <a:off x="5128448" y="2806468"/>
            <a:ext cx="3207951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function header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" name="Google Shape;666;p92">
            <a:extLst>
              <a:ext uri="{FF2B5EF4-FFF2-40B4-BE49-F238E27FC236}">
                <a16:creationId xmlns:a16="http://schemas.microsoft.com/office/drawing/2014/main" id="{3E87AC84-A3E8-F349-8622-3668D5D416DD}"/>
              </a:ext>
            </a:extLst>
          </p:cNvPr>
          <p:cNvCxnSpPr>
            <a:cxnSpLocks/>
          </p:cNvCxnSpPr>
          <p:nvPr/>
        </p:nvCxnSpPr>
        <p:spPr>
          <a:xfrm flipH="1">
            <a:off x="3401568" y="3026044"/>
            <a:ext cx="172688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669;p92">
            <a:extLst>
              <a:ext uri="{FF2B5EF4-FFF2-40B4-BE49-F238E27FC236}">
                <a16:creationId xmlns:a16="http://schemas.microsoft.com/office/drawing/2014/main" id="{446F979B-2879-6E40-9515-BA648468A54E}"/>
              </a:ext>
            </a:extLst>
          </p:cNvPr>
          <p:cNvCxnSpPr>
            <a:cxnSpLocks/>
          </p:cNvCxnSpPr>
          <p:nvPr/>
        </p:nvCxnSpPr>
        <p:spPr>
          <a:xfrm flipH="1" flipV="1">
            <a:off x="4816950" y="3554147"/>
            <a:ext cx="1392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670;p92">
            <a:extLst>
              <a:ext uri="{FF2B5EF4-FFF2-40B4-BE49-F238E27FC236}">
                <a16:creationId xmlns:a16="http://schemas.microsoft.com/office/drawing/2014/main" id="{2A84D4C1-B4C3-1D43-AE9C-17A1B652AD7D}"/>
              </a:ext>
            </a:extLst>
          </p:cNvPr>
          <p:cNvSpPr txBox="1"/>
          <p:nvPr/>
        </p:nvSpPr>
        <p:spPr>
          <a:xfrm>
            <a:off x="6319850" y="3324396"/>
            <a:ext cx="209263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body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437299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>
            <a:spLocks noGrp="1"/>
          </p:cNvSpPr>
          <p:nvPr>
            <p:ph type="ctrTitle"/>
          </p:nvPr>
        </p:nvSpPr>
        <p:spPr>
          <a:xfrm>
            <a:off x="3939000" y="1555425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 a little math before we go on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8967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37198"/>
            <a:ext cx="7038900" cy="2911200"/>
          </a:xfrm>
        </p:spPr>
        <p:txBody>
          <a:bodyPr/>
          <a:lstStyle/>
          <a:p>
            <a:r>
              <a:rPr lang="en-US" sz="2400" dirty="0"/>
              <a:t>“integers”</a:t>
            </a:r>
          </a:p>
          <a:p>
            <a:pPr lvl="1"/>
            <a:r>
              <a:rPr lang="en-US" sz="2200" dirty="0"/>
              <a:t>Examples:  0, 1, 2, 3, -3,  93723881</a:t>
            </a:r>
          </a:p>
          <a:p>
            <a:pPr lvl="1"/>
            <a:endParaRPr lang="en-US" sz="2200" dirty="0"/>
          </a:p>
          <a:p>
            <a:r>
              <a:rPr lang="en-US" sz="2400" dirty="0"/>
              <a:t>  ”floating point numbers”</a:t>
            </a:r>
          </a:p>
          <a:p>
            <a:pPr lvl="1"/>
            <a:r>
              <a:rPr lang="en-US" sz="2200" dirty="0"/>
              <a:t>Examples:  3.14159,  -0.05, 123.45</a:t>
            </a:r>
          </a:p>
        </p:txBody>
      </p:sp>
    </p:spTree>
    <p:extLst>
      <p:ext uri="{BB962C8B-B14F-4D97-AF65-F5344CB8AC3E}">
        <p14:creationId xmlns:p14="http://schemas.microsoft.com/office/powerpoint/2010/main" val="20781897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7BCDD8-932B-094E-A94A-979AC8015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08" y="207700"/>
            <a:ext cx="7875917" cy="696426"/>
          </a:xfrm>
        </p:spPr>
        <p:txBody>
          <a:bodyPr/>
          <a:lstStyle/>
          <a:p>
            <a:r>
              <a:rPr lang="en-US" dirty="0"/>
              <a:t>Division with integers and floating point numbers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F01C-2686-0D45-90D5-3F799CDD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</p:spPr>
        <p:txBody>
          <a:bodyPr/>
          <a:lstStyle/>
          <a:p>
            <a:r>
              <a:rPr lang="en-US" sz="2400" dirty="0"/>
              <a:t>What is 9 divided by 4?</a:t>
            </a:r>
          </a:p>
          <a:p>
            <a:pPr lvl="1"/>
            <a:r>
              <a:rPr lang="en-US" sz="2000" dirty="0"/>
              <a:t>Using integers, it is 2 with a remainder of 1</a:t>
            </a:r>
          </a:p>
          <a:p>
            <a:pPr lvl="1"/>
            <a:r>
              <a:rPr lang="en-US" sz="2000" dirty="0"/>
              <a:t>Using floating point numbers, it is 2.25 </a:t>
            </a:r>
          </a:p>
        </p:txBody>
      </p:sp>
    </p:spTree>
    <p:extLst>
      <p:ext uri="{BB962C8B-B14F-4D97-AF65-F5344CB8AC3E}">
        <p14:creationId xmlns:p14="http://schemas.microsoft.com/office/powerpoint/2010/main" val="37779894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0324-F542-CB41-88B0-623FBBCA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E5C2B-2B2C-3B4B-9C62-BD01D6F7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4" y="1501527"/>
            <a:ext cx="7643602" cy="3344762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FB96A538-6A6E-844B-A7E7-679E322D2D0C}"/>
              </a:ext>
            </a:extLst>
          </p:cNvPr>
          <p:cNvSpPr/>
          <p:nvPr/>
        </p:nvSpPr>
        <p:spPr>
          <a:xfrm>
            <a:off x="5253486" y="1243717"/>
            <a:ext cx="2743200" cy="787309"/>
          </a:xfrm>
          <a:prstGeom prst="wedgeEllipseCallout">
            <a:avLst>
              <a:gd name="adj1" fmla="val -72830"/>
              <a:gd name="adj2" fmla="val 13945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Floating point division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5A5598B1-C100-3A4B-BC90-66190CB136A7}"/>
              </a:ext>
            </a:extLst>
          </p:cNvPr>
          <p:cNvSpPr/>
          <p:nvPr/>
        </p:nvSpPr>
        <p:spPr>
          <a:xfrm>
            <a:off x="5845833" y="2094857"/>
            <a:ext cx="2743200" cy="787309"/>
          </a:xfrm>
          <a:prstGeom prst="wedgeEllipseCallout">
            <a:avLst>
              <a:gd name="adj1" fmla="val -89811"/>
              <a:gd name="adj2" fmla="val 11754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division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9EE77CF6-08F1-704A-82D7-505907DA340F}"/>
              </a:ext>
            </a:extLst>
          </p:cNvPr>
          <p:cNvSpPr/>
          <p:nvPr/>
        </p:nvSpPr>
        <p:spPr>
          <a:xfrm>
            <a:off x="5486400" y="3221757"/>
            <a:ext cx="3304516" cy="787309"/>
          </a:xfrm>
          <a:prstGeom prst="wedgeEllipseCallout">
            <a:avLst>
              <a:gd name="adj1" fmla="val -77882"/>
              <a:gd name="adj2" fmla="val 5070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Integer remainder (modulo)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You say “9 modulo 4”</a:t>
            </a:r>
          </a:p>
        </p:txBody>
      </p:sp>
    </p:spTree>
    <p:extLst>
      <p:ext uri="{BB962C8B-B14F-4D97-AF65-F5344CB8AC3E}">
        <p14:creationId xmlns:p14="http://schemas.microsoft.com/office/powerpoint/2010/main" val="33721509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Approaching Coding Questions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88162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7"/>
          <p:cNvSpPr txBox="1">
            <a:spLocks noGrp="1"/>
          </p:cNvSpPr>
          <p:nvPr>
            <p:ph type="title"/>
          </p:nvPr>
        </p:nvSpPr>
        <p:spPr>
          <a:xfrm>
            <a:off x="1124970" y="393750"/>
            <a:ext cx="777749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 3-Step Approach To Coding Problems</a:t>
            </a:r>
            <a:endParaRPr sz="3000" dirty="0"/>
          </a:p>
        </p:txBody>
      </p:sp>
      <p:sp>
        <p:nvSpPr>
          <p:cNvPr id="705" name="Google Shape;705;p97"/>
          <p:cNvSpPr txBox="1">
            <a:spLocks noGrp="1"/>
          </p:cNvSpPr>
          <p:nvPr>
            <p:ph type="body" idx="1"/>
          </p:nvPr>
        </p:nvSpPr>
        <p:spPr>
          <a:xfrm>
            <a:off x="1124970" y="1213867"/>
            <a:ext cx="760496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Read the question carefully. Understand what information you have available to you and what the question wants you to do.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Try to write out an algorithm or solution to the problem in “English” or “pseudocode”.</a:t>
            </a:r>
            <a:endParaRPr sz="2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 dirty="0"/>
              <a:t>Translate your English solution to code</a:t>
            </a:r>
            <a:endParaRPr sz="18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717" name="Google Shape;717;p99"/>
          <p:cNvSpPr txBox="1">
            <a:spLocks noGrp="1"/>
          </p:cNvSpPr>
          <p:nvPr>
            <p:ph type="body" idx="1"/>
          </p:nvPr>
        </p:nvSpPr>
        <p:spPr>
          <a:xfrm>
            <a:off x="483079" y="1567550"/>
            <a:ext cx="856603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800" dirty="0"/>
              <a:t>Q: Write a function </a:t>
            </a:r>
            <a:r>
              <a:rPr lang="e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800" dirty="0"/>
              <a:t> that returns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800" dirty="0"/>
              <a:t>if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800" dirty="0"/>
              <a:t> is even and </a:t>
            </a:r>
            <a:r>
              <a:rPr lang="e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800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1:  Read the question </a:t>
            </a:r>
            <a:r>
              <a:rPr lang="en" i="1" dirty="0"/>
              <a:t>carefully</a:t>
            </a:r>
            <a:r>
              <a:rPr lang="en" dirty="0"/>
              <a:t> 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1433964" y="1116150"/>
            <a:ext cx="7038900" cy="3739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Q: </a:t>
            </a:r>
            <a:r>
              <a:rPr lang="en" sz="2000" b="1" u="sng" dirty="0"/>
              <a:t>Write a function </a:t>
            </a:r>
            <a:r>
              <a:rPr lang="en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000" b="1" u="sng" dirty="0"/>
              <a:t> that returns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000" b="1" u="sng" dirty="0"/>
              <a:t>if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000" b="1" u="sng" dirty="0"/>
              <a:t> is even and </a:t>
            </a:r>
            <a:r>
              <a:rPr lang="en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000" b="1" u="sng" dirty="0"/>
              <a:t>if not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After reading the question, we see that we have one integer number as our only input.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Since our function only has one input, our function header will look something like: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" sz="24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  <a:endParaRPr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2:  Design a solution in “English”</a:t>
            </a:r>
            <a:endParaRPr dirty="0"/>
          </a:p>
        </p:txBody>
      </p:sp>
      <p:sp>
        <p:nvSpPr>
          <p:cNvPr id="711" name="Google Shape;711;p98"/>
          <p:cNvSpPr txBox="1">
            <a:spLocks noGrp="1"/>
          </p:cNvSpPr>
          <p:nvPr>
            <p:ph type="body" idx="1"/>
          </p:nvPr>
        </p:nvSpPr>
        <p:spPr>
          <a:xfrm>
            <a:off x="1170432" y="1116150"/>
            <a:ext cx="7787064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Q: Write a function </a:t>
            </a:r>
            <a:r>
              <a:rPr lang="e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oddOrEven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  <a:r>
              <a:rPr lang="en" sz="2000" b="1" dirty="0"/>
              <a:t> that returns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“even” </a:t>
            </a:r>
            <a:r>
              <a:rPr lang="en" sz="2000" b="1" dirty="0"/>
              <a:t>if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" sz="2000" b="1" dirty="0"/>
              <a:t> is even and </a:t>
            </a:r>
            <a:r>
              <a:rPr lang="e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“odd” </a:t>
            </a:r>
            <a:r>
              <a:rPr lang="en" sz="2000" b="1" dirty="0"/>
              <a:t>if not</a:t>
            </a:r>
          </a:p>
          <a:p>
            <a:pPr lvl="0" indent="-342900">
              <a:spcBef>
                <a:spcPts val="1600"/>
              </a:spcBef>
              <a:buClr>
                <a:srgbClr val="FF9900"/>
              </a:buClr>
              <a:buSzPts val="1800"/>
              <a:buChar char="-"/>
            </a:pPr>
            <a:r>
              <a:rPr lang="en-US" sz="2000" dirty="0">
                <a:solidFill>
                  <a:srgbClr val="FFFF00"/>
                </a:solidFill>
              </a:rPr>
              <a:t>If the input parameter is divisible by 2, then we know it is even 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r>
              <a:rPr lang="en-US" sz="2000" dirty="0">
                <a:solidFill>
                  <a:srgbClr val="FFFF00"/>
                </a:solidFill>
              </a:rPr>
              <a:t>Otherwise, it must be odd</a:t>
            </a:r>
          </a:p>
          <a:p>
            <a:pPr lvl="0" indent="-342900">
              <a:buClr>
                <a:srgbClr val="FF9900"/>
              </a:buClr>
              <a:buSzPts val="1800"/>
              <a:buChar char="-"/>
            </a:pPr>
            <a:endParaRPr lang="en-US" sz="2000" dirty="0">
              <a:solidFill>
                <a:srgbClr val="FFFF00"/>
              </a:solidFill>
            </a:endParaRPr>
          </a:p>
          <a:p>
            <a:pPr marL="114300" lvl="0" indent="0">
              <a:buClr>
                <a:srgbClr val="FF9900"/>
              </a:buClr>
              <a:buSzPts val="1800"/>
              <a:buNone/>
            </a:pPr>
            <a:r>
              <a:rPr lang="en-US" sz="2000" dirty="0">
                <a:solidFill>
                  <a:srgbClr val="FFFF00"/>
                </a:solidFill>
              </a:rPr>
              <a:t>We also know that we can check if something is divisible with the modulo operator, </a:t>
            </a:r>
            <a:r>
              <a:rPr lang="en-US" sz="2000" b="1" dirty="0">
                <a:solidFill>
                  <a:srgbClr val="FFFF00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140206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3: translate English into code</a:t>
            </a:r>
            <a:endParaRPr dirty="0"/>
          </a:p>
        </p:txBody>
      </p:sp>
      <p:sp>
        <p:nvSpPr>
          <p:cNvPr id="723" name="Google Shape;723;p100"/>
          <p:cNvSpPr txBox="1">
            <a:spLocks noGrp="1"/>
          </p:cNvSpPr>
          <p:nvPr>
            <p:ph type="body" idx="1"/>
          </p:nvPr>
        </p:nvSpPr>
        <p:spPr>
          <a:xfrm>
            <a:off x="483684" y="1216626"/>
            <a:ext cx="7038900" cy="3271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If the input parameter is divisible by 2, then it is even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num % 2 == 0: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“even”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</a:rPr>
              <a:t>Otherwise, it must be odd</a:t>
            </a:r>
            <a:endParaRPr sz="1800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	</a:t>
            </a: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“odd”</a:t>
            </a:r>
            <a:endParaRPr sz="18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1830D-BF5C-8B40-A444-FC26CE6934D9}"/>
              </a:ext>
            </a:extLst>
          </p:cNvPr>
          <p:cNvSpPr txBox="1"/>
          <p:nvPr/>
        </p:nvSpPr>
        <p:spPr>
          <a:xfrm>
            <a:off x="4919472" y="1979933"/>
            <a:ext cx="392372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is used to check if two values are the same</a:t>
            </a:r>
          </a:p>
          <a:p>
            <a:pPr algn="ctr"/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(do not confuse with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=</a:t>
            </a:r>
            <a:r>
              <a:rPr lang="en-US" sz="1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, which is used to assign a value to a variable!)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41C6-607E-1E4E-AFC0-3C962B94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Spyder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05A07-68C3-6047-8DC7-87863975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95" y="948312"/>
            <a:ext cx="6922507" cy="402438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4CB8AD4-09BD-204F-B66D-88A4B61FCBF3}"/>
              </a:ext>
            </a:extLst>
          </p:cNvPr>
          <p:cNvSpPr/>
          <p:nvPr/>
        </p:nvSpPr>
        <p:spPr>
          <a:xfrm>
            <a:off x="4253501" y="502957"/>
            <a:ext cx="3102796" cy="612648"/>
          </a:xfrm>
          <a:prstGeom prst="wedgeRoundRectCallout">
            <a:avLst>
              <a:gd name="adj1" fmla="val -78309"/>
              <a:gd name="adj2" fmla="val 137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1: Enter functions in this box</a:t>
            </a:r>
          </a:p>
        </p:txBody>
      </p:sp>
      <p:sp>
        <p:nvSpPr>
          <p:cNvPr id="6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9AFF628-9E3A-CB4D-BED2-791F16A8840F}"/>
              </a:ext>
            </a:extLst>
          </p:cNvPr>
          <p:cNvSpPr/>
          <p:nvPr/>
        </p:nvSpPr>
        <p:spPr>
          <a:xfrm>
            <a:off x="8659368" y="18288"/>
            <a:ext cx="466344" cy="46634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006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56C49-8F6B-7949-AB99-C3A33BCD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56" y="1270986"/>
            <a:ext cx="7248144" cy="2742214"/>
          </a:xfrm>
          <a:prstGeom prst="rect">
            <a:avLst/>
          </a:prstGeom>
        </p:spPr>
      </p:pic>
      <p:sp>
        <p:nvSpPr>
          <p:cNvPr id="728" name="Google Shape;728;p10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Finally, test it out</a:t>
            </a:r>
            <a:endParaRPr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D6A63EE-0D1B-E94D-9F65-CC980D2BF120}"/>
              </a:ext>
            </a:extLst>
          </p:cNvPr>
          <p:cNvSpPr/>
          <p:nvPr/>
        </p:nvSpPr>
        <p:spPr>
          <a:xfrm>
            <a:off x="6331788" y="753060"/>
            <a:ext cx="2743200" cy="787309"/>
          </a:xfrm>
          <a:prstGeom prst="wedgeEllipseCallout">
            <a:avLst>
              <a:gd name="adj1" fmla="val -28617"/>
              <a:gd name="adj2" fmla="val 136324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Test carefully!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ED784-C92C-2A41-B7CD-14A78612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conversion</a:t>
            </a:r>
          </a:p>
        </p:txBody>
      </p:sp>
    </p:spTree>
    <p:extLst>
      <p:ext uri="{BB962C8B-B14F-4D97-AF65-F5344CB8AC3E}">
        <p14:creationId xmlns:p14="http://schemas.microsoft.com/office/powerpoint/2010/main" val="7791504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29EBB-3270-F34F-905F-F704120D3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6" b="40276"/>
          <a:stretch/>
        </p:blipFill>
        <p:spPr>
          <a:xfrm>
            <a:off x="1076401" y="2465507"/>
            <a:ext cx="7419899" cy="18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80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C8B5-6401-FD48-BE6F-38A75A78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E3F09-BCA2-E14E-86B7-D1D75DD6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7885" y="904126"/>
            <a:ext cx="7038900" cy="2911200"/>
          </a:xfrm>
        </p:spPr>
        <p:txBody>
          <a:bodyPr/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 + 4 == 7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“three” + “four” == “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threefour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sz="2400" dirty="0"/>
              <a:t>What is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”three” + 4</a:t>
            </a:r>
            <a:r>
              <a:rPr lang="en-US" sz="24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42EEC-50B9-8843-A570-7C86AC1F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01" y="904126"/>
            <a:ext cx="7487728" cy="312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833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692C-48A8-F448-B09D-4253C820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integers to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24820-CB35-A54B-8FC6-96E6BFA89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901" y="1032712"/>
            <a:ext cx="7038900" cy="2911200"/>
          </a:xfrm>
        </p:spPr>
        <p:txBody>
          <a:bodyPr/>
          <a:lstStyle/>
          <a:p>
            <a:r>
              <a:rPr lang="en-US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  <a:r>
              <a:rPr lang="en-US" sz="2800" dirty="0">
                <a:latin typeface="+mj-lt"/>
                <a:cs typeface="Courier New" panose="02070309020205020404" pitchFamily="49" charset="0"/>
              </a:rPr>
              <a:t> is the string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“4”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2FFDE-5AE9-C240-95C3-B713A5A8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9375"/>
            <a:ext cx="8039819" cy="17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349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53FDFE-FFA0-BA48-A53B-E8ED76B2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Input/Output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715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492946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/>
              <a:t>Python functions can “print” (output) and read from the keyboard or even files (input)</a:t>
            </a:r>
          </a:p>
          <a:p>
            <a:pPr marL="146050" indent="0">
              <a:buNone/>
            </a:pPr>
            <a:endParaRPr lang="en-US" sz="1800" dirty="0"/>
          </a:p>
          <a:p>
            <a:pPr marL="146050" indent="0">
              <a:buNone/>
            </a:pPr>
            <a:r>
              <a:rPr lang="en-US" sz="2400" dirty="0"/>
              <a:t>Write a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US" sz="2400" dirty="0"/>
              <a:t>that asks for the name of an item and prints the item and how many instances of the item are 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46050" indent="0">
              <a:buNone/>
            </a:pPr>
            <a:r>
              <a:rPr lang="en-US" sz="1800" dirty="0"/>
              <a:t>	Note: the item is </a:t>
            </a:r>
            <a:r>
              <a:rPr lang="en-US" sz="1800" i="1" dirty="0"/>
              <a:t>not</a:t>
            </a:r>
            <a:r>
              <a:rPr lang="en-US" sz="1800" dirty="0"/>
              <a:t> an input parameter to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800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030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156C7E-9809-4F4A-A009-C76BE61D4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92" y="1126094"/>
            <a:ext cx="7504981" cy="292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488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9A02C1-47CA-B849-9454-05F077CD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</p:spTree>
    <p:extLst>
      <p:ext uri="{BB962C8B-B14F-4D97-AF65-F5344CB8AC3E}">
        <p14:creationId xmlns:p14="http://schemas.microsoft.com/office/powerpoint/2010/main" val="19396915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B51240-8B57-3147-8FB8-EBE3832A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67" y="1107467"/>
            <a:ext cx="7504981" cy="29285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CD37-37E0-834F-B3E5-067542131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590" y="257144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dirty="0">
                <a:latin typeface="+mj-lt"/>
                <a:cs typeface="Courier New" panose="02070309020205020404" pitchFamily="49" charset="0"/>
              </a:rPr>
              <a:t>Function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needToShop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0529E0D-B1B0-3C42-9FAC-2BE97277231E}"/>
              </a:ext>
            </a:extLst>
          </p:cNvPr>
          <p:cNvSpPr/>
          <p:nvPr/>
        </p:nvSpPr>
        <p:spPr>
          <a:xfrm>
            <a:off x="37009" y="2314440"/>
            <a:ext cx="1230169" cy="787309"/>
          </a:xfrm>
          <a:prstGeom prst="wedgeEllipseCallout">
            <a:avLst>
              <a:gd name="adj1" fmla="val 113206"/>
              <a:gd name="adj2" fmla="val 6604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Read input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9EEDC18-32B2-B341-9659-94E066C460D0}"/>
              </a:ext>
            </a:extLst>
          </p:cNvPr>
          <p:cNvSpPr/>
          <p:nvPr/>
        </p:nvSpPr>
        <p:spPr>
          <a:xfrm>
            <a:off x="37009" y="3527890"/>
            <a:ext cx="1230169" cy="787309"/>
          </a:xfrm>
          <a:prstGeom prst="wedgeEllipseCallout">
            <a:avLst>
              <a:gd name="adj1" fmla="val 117414"/>
              <a:gd name="adj2" fmla="val -39139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Write output</a:t>
            </a:r>
          </a:p>
        </p:txBody>
      </p:sp>
    </p:spTree>
    <p:extLst>
      <p:ext uri="{BB962C8B-B14F-4D97-AF65-F5344CB8AC3E}">
        <p14:creationId xmlns:p14="http://schemas.microsoft.com/office/powerpoint/2010/main" val="2877545001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{FA99FAF2-4E89-6D4C-B960-F716B2F9216D}tf10001119</Template>
  <TotalTime>1477</TotalTime>
  <Words>3432</Words>
  <Application>Microsoft Macintosh PowerPoint</Application>
  <PresentationFormat>On-screen Show (16:9)</PresentationFormat>
  <Paragraphs>432</Paragraphs>
  <Slides>111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8" baseType="lpstr">
      <vt:lpstr>Montserrat</vt:lpstr>
      <vt:lpstr>Courier New</vt:lpstr>
      <vt:lpstr>Courier</vt:lpstr>
      <vt:lpstr>Cambria Math</vt:lpstr>
      <vt:lpstr>Lato</vt:lpstr>
      <vt:lpstr>Arial</vt:lpstr>
      <vt:lpstr>Focus</vt:lpstr>
      <vt:lpstr>For instructors</vt:lpstr>
      <vt:lpstr>Philosophy</vt:lpstr>
      <vt:lpstr>Outline</vt:lpstr>
      <vt:lpstr>Eliminated</vt:lpstr>
      <vt:lpstr>Intro  To  Python</vt:lpstr>
      <vt:lpstr>What is Python?</vt:lpstr>
      <vt:lpstr>Basic concept:  Functions</vt:lpstr>
      <vt:lpstr>Functions in Python</vt:lpstr>
      <vt:lpstr>Using Spyder</vt:lpstr>
      <vt:lpstr>Using Spyder</vt:lpstr>
      <vt:lpstr>Using Spyder</vt:lpstr>
      <vt:lpstr>Using Spyder</vt:lpstr>
      <vt:lpstr>Using Spyder</vt:lpstr>
      <vt:lpstr>Try the following (and take turns!):</vt:lpstr>
      <vt:lpstr>Now define functions yourself</vt:lpstr>
      <vt:lpstr>More time for  you to play</vt:lpstr>
      <vt:lpstr>Errors and Bugs….</vt:lpstr>
      <vt:lpstr>Indentation error </vt:lpstr>
      <vt:lpstr>Indentation error</vt:lpstr>
      <vt:lpstr>Syntax error</vt:lpstr>
      <vt:lpstr>Undefined name warning</vt:lpstr>
      <vt:lpstr>Remember:  Keep hitting that green triangle</vt:lpstr>
      <vt:lpstr>Tip: “commenting out functions”</vt:lpstr>
      <vt:lpstr>What have we learned so far?</vt:lpstr>
      <vt:lpstr>“Strings”</vt:lpstr>
      <vt:lpstr>Strings are fun!</vt:lpstr>
      <vt:lpstr>Functions with strings</vt:lpstr>
      <vt:lpstr>Now you try it (remember, take turns)</vt:lpstr>
      <vt:lpstr>String indexing</vt:lpstr>
      <vt:lpstr>String indexing</vt:lpstr>
      <vt:lpstr>String indexing</vt:lpstr>
      <vt:lpstr>Quiz</vt:lpstr>
      <vt:lpstr>Length of a string</vt:lpstr>
      <vt:lpstr>What is your Code Afrique nickname?</vt:lpstr>
      <vt:lpstr>What have we learned about strings?</vt:lpstr>
      <vt:lpstr>Lists</vt:lpstr>
      <vt:lpstr>Examples of lists</vt:lpstr>
      <vt:lpstr>Examples of lists</vt:lpstr>
      <vt:lpstr>Examples of lists</vt:lpstr>
      <vt:lpstr>Example function with lists</vt:lpstr>
      <vt:lpstr>Try it out (and take turns!)</vt:lpstr>
      <vt:lpstr>What have we learned about lists?</vt:lpstr>
      <vt:lpstr>Variables </vt:lpstr>
      <vt:lpstr>How to keep a shopping list?</vt:lpstr>
      <vt:lpstr>How to keep a shopping list?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Example: adding “rice” to the shopping list</vt:lpstr>
      <vt:lpstr>What have we learned about variables?</vt:lpstr>
      <vt:lpstr>Loops</vt:lpstr>
      <vt:lpstr>Doing something with each element of a list</vt:lpstr>
      <vt:lpstr>Doing something with each element of a list</vt:lpstr>
      <vt:lpstr>Loops in Python</vt:lpstr>
      <vt:lpstr>Loops in Python</vt:lpstr>
      <vt:lpstr>Loops in Python</vt:lpstr>
      <vt:lpstr>Loops in Python</vt:lpstr>
      <vt:lpstr>Loops in Python</vt:lpstr>
      <vt:lpstr>Write your own: below change product to sum That is, add all the items in the list together</vt:lpstr>
      <vt:lpstr>Example: write a function reverse(Lst) that reverses the elements in a list</vt:lpstr>
      <vt:lpstr>More practice with loops (remember: everybody gets a turn!)</vt:lpstr>
      <vt:lpstr>Working with ranges</vt:lpstr>
      <vt:lpstr>Working with ranges</vt:lpstr>
      <vt:lpstr>Your turn to practice with ranges</vt:lpstr>
      <vt:lpstr>What have we learned about loops?</vt:lpstr>
      <vt:lpstr>IF STATEMENTS</vt:lpstr>
      <vt:lpstr>What if you want to do something only sometimes?</vt:lpstr>
      <vt:lpstr>Correct indentation is important!</vt:lpstr>
      <vt:lpstr>Using if statements in for loops</vt:lpstr>
      <vt:lpstr>Correct indentation</vt:lpstr>
      <vt:lpstr>Incorrect indentations: what do these do?</vt:lpstr>
      <vt:lpstr>Incorrect indentations: what do these do?</vt:lpstr>
      <vt:lpstr>Your turn to practice</vt:lpstr>
      <vt:lpstr>What have we learned about if statements?</vt:lpstr>
      <vt:lpstr>Programs with multiple functions</vt:lpstr>
      <vt:lpstr>How to write difficult programs</vt:lpstr>
      <vt:lpstr>How to write difficult programs</vt:lpstr>
      <vt:lpstr>Practice writing a difficult program</vt:lpstr>
      <vt:lpstr>Just a little math before we go on </vt:lpstr>
      <vt:lpstr>Two types of numbers</vt:lpstr>
      <vt:lpstr>Division with integers and floating point numbers</vt:lpstr>
      <vt:lpstr>Same thing in Python</vt:lpstr>
      <vt:lpstr>Approaching Coding Questions</vt:lpstr>
      <vt:lpstr>A 3-Step Approach To Coding Problems</vt:lpstr>
      <vt:lpstr>Example</vt:lpstr>
      <vt:lpstr>Step 1:  Read the question carefully </vt:lpstr>
      <vt:lpstr>Step 2:  Design a solution in “English”</vt:lpstr>
      <vt:lpstr>Step 3: translate English into code</vt:lpstr>
      <vt:lpstr>Finally, test it out</vt:lpstr>
      <vt:lpstr>A primer on conversion</vt:lpstr>
      <vt:lpstr>Strings and Numbers</vt:lpstr>
      <vt:lpstr>Strings and Numbers</vt:lpstr>
      <vt:lpstr>Converting integers to strings</vt:lpstr>
      <vt:lpstr>Input/Output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Give it a shot yourself   (and take turns!)</vt:lpstr>
      <vt:lpstr>Input/Output in a loop</vt:lpstr>
      <vt:lpstr>Input/Output in a loop</vt:lpstr>
      <vt:lpstr>Input/Output in a loop</vt:lpstr>
      <vt:lpstr>Input/Output in a loop</vt:lpstr>
      <vt:lpstr>Try it out</vt:lpstr>
      <vt:lpstr>Write your own function</vt:lpstr>
      <vt:lpstr>What have we learned about input/output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Afrique 2K20</dc:title>
  <cp:lastModifiedBy>Robbert van Renesse</cp:lastModifiedBy>
  <cp:revision>212</cp:revision>
  <dcterms:modified xsi:type="dcterms:W3CDTF">2020-01-12T17:52:28Z</dcterms:modified>
</cp:coreProperties>
</file>